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334" r:id="rId5"/>
    <p:sldId id="261" r:id="rId6"/>
    <p:sldId id="262" r:id="rId7"/>
    <p:sldId id="263" r:id="rId8"/>
    <p:sldId id="264" r:id="rId9"/>
    <p:sldId id="265" r:id="rId10"/>
    <p:sldId id="298" r:id="rId11"/>
    <p:sldId id="300" r:id="rId12"/>
    <p:sldId id="301" r:id="rId13"/>
    <p:sldId id="299"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5" r:id="rId46"/>
    <p:sldId id="336" r:id="rId47"/>
    <p:sldId id="337" r:id="rId48"/>
    <p:sldId id="338" r:id="rId49"/>
    <p:sldId id="339" r:id="rId50"/>
    <p:sldId id="295" r:id="rId51"/>
    <p:sldId id="296" r:id="rId52"/>
    <p:sldId id="297" r:id="rId53"/>
    <p:sldId id="33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varScale="1">
        <p:scale>
          <a:sx n="59" d="100"/>
          <a:sy n="59" d="100"/>
        </p:scale>
        <p:origin x="9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10/26/2024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0473" y="609600"/>
            <a:ext cx="4581236" cy="400110"/>
          </a:xfrm>
          <a:prstGeom prst="rect">
            <a:avLst/>
          </a:prstGeom>
          <a:noFill/>
        </p:spPr>
        <p:txBody>
          <a:bodyPr wrap="square" rtlCol="0">
            <a:spAutoFit/>
          </a:bodyPr>
          <a:lstStyle/>
          <a:p>
            <a:r>
              <a:rPr lang="en-US" sz="2000" dirty="0">
                <a:latin typeface="Algerian" panose="04020705040A02060702" pitchFamily="82" charset="0"/>
              </a:rPr>
              <a:t>Welcome</a:t>
            </a:r>
            <a:endParaRPr lang="en-IN" sz="2000" dirty="0">
              <a:latin typeface="Algerian" panose="04020705040A02060702" pitchFamily="82" charset="0"/>
            </a:endParaRPr>
          </a:p>
        </p:txBody>
      </p:sp>
      <p:sp>
        <p:nvSpPr>
          <p:cNvPr id="3" name="TextBox 2"/>
          <p:cNvSpPr txBox="1"/>
          <p:nvPr/>
        </p:nvSpPr>
        <p:spPr>
          <a:xfrm>
            <a:off x="3491345" y="1293091"/>
            <a:ext cx="3325091" cy="400110"/>
          </a:xfrm>
          <a:prstGeom prst="rect">
            <a:avLst/>
          </a:prstGeom>
          <a:noFill/>
        </p:spPr>
        <p:txBody>
          <a:bodyPr wrap="square" rtlCol="0">
            <a:spAutoFit/>
          </a:bodyPr>
          <a:lstStyle/>
          <a:p>
            <a:r>
              <a:rPr lang="en-US" sz="2000" dirty="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4267200" y="1967345"/>
            <a:ext cx="3676073" cy="400110"/>
          </a:xfrm>
          <a:prstGeom prst="rect">
            <a:avLst/>
          </a:prstGeom>
          <a:noFill/>
        </p:spPr>
        <p:txBody>
          <a:bodyPr wrap="square" rtlCol="0">
            <a:spAutoFit/>
          </a:bodyPr>
          <a:lstStyle/>
          <a:p>
            <a:r>
              <a:rPr lang="en-US" sz="2000" dirty="0">
                <a:latin typeface="Algerian" panose="04020705040A02060702" pitchFamily="82" charset="0"/>
              </a:rPr>
              <a:t>Project - 6</a:t>
            </a:r>
            <a:endParaRPr lang="en-IN" sz="2000" dirty="0">
              <a:latin typeface="Algerian" panose="04020705040A02060702" pitchFamily="82" charset="0"/>
            </a:endParaRPr>
          </a:p>
        </p:txBody>
      </p:sp>
      <p:sp>
        <p:nvSpPr>
          <p:cNvPr id="5" name="TextBox 4"/>
          <p:cNvSpPr txBox="1"/>
          <p:nvPr/>
        </p:nvSpPr>
        <p:spPr>
          <a:xfrm>
            <a:off x="5514109" y="2650836"/>
            <a:ext cx="4257964" cy="1015663"/>
          </a:xfrm>
          <a:prstGeom prst="rect">
            <a:avLst/>
          </a:prstGeom>
          <a:noFill/>
        </p:spPr>
        <p:txBody>
          <a:bodyPr wrap="square" rtlCol="0">
            <a:spAutoFit/>
          </a:bodyPr>
          <a:lstStyle/>
          <a:p>
            <a:r>
              <a:rPr lang="en-US" sz="2000" dirty="0">
                <a:latin typeface="Algerian" panose="04020705040A02060702" pitchFamily="82" charset="0"/>
              </a:rPr>
              <a:t>Pharmaceutical Sales prediction across multiple stores</a:t>
            </a:r>
            <a:endParaRPr lang="en-IN" sz="2000" dirty="0">
              <a:latin typeface="Algerian" panose="04020705040A02060702" pitchFamily="82" charset="0"/>
            </a:endParaRPr>
          </a:p>
        </p:txBody>
      </p:sp>
      <p:sp>
        <p:nvSpPr>
          <p:cNvPr id="7" name="TextBox 6"/>
          <p:cNvSpPr txBox="1"/>
          <p:nvPr/>
        </p:nvSpPr>
        <p:spPr>
          <a:xfrm>
            <a:off x="6206836" y="3990109"/>
            <a:ext cx="3713019" cy="400110"/>
          </a:xfrm>
          <a:prstGeom prst="rect">
            <a:avLst/>
          </a:prstGeom>
          <a:noFill/>
        </p:spPr>
        <p:txBody>
          <a:bodyPr wrap="square" rtlCol="0">
            <a:spAutoFit/>
          </a:bodyPr>
          <a:lstStyle/>
          <a:p>
            <a:r>
              <a:rPr lang="en-US" sz="2000" dirty="0">
                <a:latin typeface="Algerian" panose="04020705040A02060702" pitchFamily="82" charset="0"/>
              </a:rPr>
              <a:t>Name – </a:t>
            </a:r>
            <a:r>
              <a:rPr lang="en-US" sz="2000" dirty="0" err="1">
                <a:latin typeface="Algerian" panose="04020705040A02060702" pitchFamily="82" charset="0"/>
              </a:rPr>
              <a:t>Mohd</a:t>
            </a:r>
            <a:r>
              <a:rPr lang="en-US" sz="2000" dirty="0">
                <a:latin typeface="Algerian" panose="04020705040A02060702" pitchFamily="82" charset="0"/>
              </a:rPr>
              <a:t> </a:t>
            </a:r>
            <a:r>
              <a:rPr lang="en-US" sz="2000" dirty="0" err="1">
                <a:latin typeface="Algerian" panose="04020705040A02060702" pitchFamily="82" charset="0"/>
              </a:rPr>
              <a:t>Jubair</a:t>
            </a:r>
            <a:r>
              <a:rPr lang="en-US" sz="2000" dirty="0">
                <a:latin typeface="Algerian" panose="04020705040A02060702" pitchFamily="82" charset="0"/>
              </a:rPr>
              <a:t> Khan</a:t>
            </a:r>
            <a:endParaRPr lang="en-IN" sz="2000" dirty="0">
              <a:latin typeface="Algerian" panose="04020705040A02060702" pitchFamily="82" charset="0"/>
            </a:endParaRPr>
          </a:p>
        </p:txBody>
      </p:sp>
      <p:sp>
        <p:nvSpPr>
          <p:cNvPr id="8" name="TextBox 7"/>
          <p:cNvSpPr txBox="1"/>
          <p:nvPr/>
        </p:nvSpPr>
        <p:spPr>
          <a:xfrm>
            <a:off x="7379855" y="4793673"/>
            <a:ext cx="2974109" cy="400110"/>
          </a:xfrm>
          <a:prstGeom prst="rect">
            <a:avLst/>
          </a:prstGeom>
          <a:noFill/>
        </p:spPr>
        <p:txBody>
          <a:bodyPr wrap="square" rtlCol="0">
            <a:spAutoFit/>
          </a:bodyPr>
          <a:lstStyle/>
          <a:p>
            <a:r>
              <a:rPr lang="en-US" sz="2000" dirty="0">
                <a:latin typeface="Algerian" panose="04020705040A02060702" pitchFamily="82" charset="0"/>
              </a:rPr>
              <a:t>Date – 20 – 10 - 2024</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496" y="224489"/>
            <a:ext cx="9798187" cy="523220"/>
          </a:xfrm>
          <a:prstGeom prst="rect">
            <a:avLst/>
          </a:prstGeom>
          <a:noFill/>
        </p:spPr>
        <p:txBody>
          <a:bodyPr wrap="square" rtlCol="0">
            <a:spAutoFit/>
          </a:bodyPr>
          <a:lstStyle/>
          <a:p>
            <a:r>
              <a:rPr lang="en-US" sz="2800" b="1" dirty="0"/>
              <a:t>Task 1 - Exploration of customer purchasing </a:t>
            </a:r>
            <a:r>
              <a:rPr lang="en-US" sz="2800" b="1" dirty="0" err="1"/>
              <a:t>behaviour</a:t>
            </a:r>
            <a:r>
              <a:rPr lang="en-US" sz="2800" b="1" dirty="0"/>
              <a:t>: </a:t>
            </a:r>
            <a:endParaRPr lang="en-IN" sz="2800" b="1" dirty="0"/>
          </a:p>
        </p:txBody>
      </p:sp>
      <p:sp>
        <p:nvSpPr>
          <p:cNvPr id="3" name="TextBox 2">
            <a:extLst>
              <a:ext uri="{FF2B5EF4-FFF2-40B4-BE49-F238E27FC236}">
                <a16:creationId xmlns:a16="http://schemas.microsoft.com/office/drawing/2014/main" id="{DC8B436D-862E-4503-A5F9-1282D1BF0F69}"/>
              </a:ext>
            </a:extLst>
          </p:cNvPr>
          <p:cNvSpPr txBox="1"/>
          <p:nvPr/>
        </p:nvSpPr>
        <p:spPr>
          <a:xfrm>
            <a:off x="1489923" y="747709"/>
            <a:ext cx="10439318" cy="923330"/>
          </a:xfrm>
          <a:prstGeom prst="rect">
            <a:avLst/>
          </a:prstGeom>
          <a:noFill/>
        </p:spPr>
        <p:txBody>
          <a:bodyPr wrap="square" rtlCol="0">
            <a:spAutoFit/>
          </a:bodyPr>
          <a:lstStyle/>
          <a:p>
            <a:r>
              <a:rPr lang="en-US" b="1" dirty="0"/>
              <a:t>1.1- Distribution of Promotions in Training and Test Sets: </a:t>
            </a:r>
            <a:r>
              <a:rPr lang="en-US" dirty="0"/>
              <a:t>Compare the distribution of the promo </a:t>
            </a:r>
            <a:r>
              <a:rPr lang="en-US" b="1" dirty="0"/>
              <a:t> f</a:t>
            </a:r>
            <a:r>
              <a:rPr lang="en-US" dirty="0"/>
              <a:t>eature between the training and test datasets to check for any significant differences. This will ensure the model is trained and tested on similar data.</a:t>
            </a:r>
            <a:endParaRPr lang="en-US" b="1" dirty="0"/>
          </a:p>
        </p:txBody>
      </p:sp>
      <p:pic>
        <p:nvPicPr>
          <p:cNvPr id="5" name="Picture 4">
            <a:extLst>
              <a:ext uri="{FF2B5EF4-FFF2-40B4-BE49-F238E27FC236}">
                <a16:creationId xmlns:a16="http://schemas.microsoft.com/office/drawing/2014/main" id="{F9D29481-CDF6-F2C3-A651-26B2DD25BEFC}"/>
              </a:ext>
            </a:extLst>
          </p:cNvPr>
          <p:cNvPicPr>
            <a:picLocks noChangeAspect="1"/>
          </p:cNvPicPr>
          <p:nvPr/>
        </p:nvPicPr>
        <p:blipFill>
          <a:blip r:embed="rId2"/>
          <a:stretch>
            <a:fillRect/>
          </a:stretch>
        </p:blipFill>
        <p:spPr>
          <a:xfrm>
            <a:off x="1489923" y="1671039"/>
            <a:ext cx="9417563" cy="1659990"/>
          </a:xfrm>
          <a:prstGeom prst="rect">
            <a:avLst/>
          </a:prstGeom>
        </p:spPr>
      </p:pic>
      <p:pic>
        <p:nvPicPr>
          <p:cNvPr id="7" name="Picture 6">
            <a:extLst>
              <a:ext uri="{FF2B5EF4-FFF2-40B4-BE49-F238E27FC236}">
                <a16:creationId xmlns:a16="http://schemas.microsoft.com/office/drawing/2014/main" id="{BFB546EF-0D21-6456-0E76-856281C125A9}"/>
              </a:ext>
            </a:extLst>
          </p:cNvPr>
          <p:cNvPicPr>
            <a:picLocks noChangeAspect="1"/>
          </p:cNvPicPr>
          <p:nvPr/>
        </p:nvPicPr>
        <p:blipFill>
          <a:blip r:embed="rId3"/>
          <a:stretch>
            <a:fillRect/>
          </a:stretch>
        </p:blipFill>
        <p:spPr>
          <a:xfrm>
            <a:off x="1563496" y="3331029"/>
            <a:ext cx="9343990" cy="3429000"/>
          </a:xfrm>
          <a:prstGeom prst="rect">
            <a:avLst/>
          </a:prstGeom>
        </p:spPr>
      </p:pic>
    </p:spTree>
    <p:extLst>
      <p:ext uri="{BB962C8B-B14F-4D97-AF65-F5344CB8AC3E}">
        <p14:creationId xmlns:p14="http://schemas.microsoft.com/office/powerpoint/2010/main" val="1643615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054AA3-BD89-B178-1DF7-E1D5CCC425B7}"/>
              </a:ext>
            </a:extLst>
          </p:cNvPr>
          <p:cNvSpPr txBox="1"/>
          <p:nvPr/>
        </p:nvSpPr>
        <p:spPr>
          <a:xfrm>
            <a:off x="1665513" y="816429"/>
            <a:ext cx="9949544" cy="923330"/>
          </a:xfrm>
          <a:prstGeom prst="rect">
            <a:avLst/>
          </a:prstGeom>
          <a:noFill/>
        </p:spPr>
        <p:txBody>
          <a:bodyPr wrap="square" rtlCol="0">
            <a:spAutoFit/>
          </a:bodyPr>
          <a:lstStyle/>
          <a:p>
            <a:r>
              <a:rPr lang="en-US" b="1" dirty="0"/>
              <a:t>1.2- Sales Behavior Before, During, and After Holidays: </a:t>
            </a:r>
            <a:r>
              <a:rPr lang="en-US" dirty="0"/>
              <a:t>Group sales data based on </a:t>
            </a:r>
            <a:r>
              <a:rPr lang="en-US" dirty="0" err="1"/>
              <a:t>StateHoliday</a:t>
            </a:r>
            <a:r>
              <a:rPr lang="en-US" dirty="0"/>
              <a:t> and </a:t>
            </a:r>
            <a:r>
              <a:rPr lang="en-US" dirty="0" err="1"/>
              <a:t>SchoolHoliday</a:t>
            </a:r>
            <a:r>
              <a:rPr lang="en-US" dirty="0"/>
              <a:t> features and compare the sales before, during, and after holidays. This can reveal the impact holidays have on customer purchases.</a:t>
            </a:r>
            <a:r>
              <a:rPr lang="en-US" b="1" dirty="0"/>
              <a:t> </a:t>
            </a:r>
          </a:p>
        </p:txBody>
      </p:sp>
      <p:pic>
        <p:nvPicPr>
          <p:cNvPr id="7" name="Picture 6">
            <a:extLst>
              <a:ext uri="{FF2B5EF4-FFF2-40B4-BE49-F238E27FC236}">
                <a16:creationId xmlns:a16="http://schemas.microsoft.com/office/drawing/2014/main" id="{1685F922-6D5B-5431-15D0-E533D84EFE4A}"/>
              </a:ext>
            </a:extLst>
          </p:cNvPr>
          <p:cNvPicPr>
            <a:picLocks noChangeAspect="1"/>
          </p:cNvPicPr>
          <p:nvPr/>
        </p:nvPicPr>
        <p:blipFill>
          <a:blip r:embed="rId2"/>
          <a:stretch>
            <a:fillRect/>
          </a:stretch>
        </p:blipFill>
        <p:spPr>
          <a:xfrm>
            <a:off x="1749739" y="1739759"/>
            <a:ext cx="8493718" cy="1547727"/>
          </a:xfrm>
          <a:prstGeom prst="rect">
            <a:avLst/>
          </a:prstGeom>
        </p:spPr>
      </p:pic>
      <p:pic>
        <p:nvPicPr>
          <p:cNvPr id="9" name="Picture 8">
            <a:extLst>
              <a:ext uri="{FF2B5EF4-FFF2-40B4-BE49-F238E27FC236}">
                <a16:creationId xmlns:a16="http://schemas.microsoft.com/office/drawing/2014/main" id="{A0058980-31F0-25E2-C7C8-8ADFF64C3DD1}"/>
              </a:ext>
            </a:extLst>
          </p:cNvPr>
          <p:cNvPicPr>
            <a:picLocks noChangeAspect="1"/>
          </p:cNvPicPr>
          <p:nvPr/>
        </p:nvPicPr>
        <p:blipFill>
          <a:blip r:embed="rId3"/>
          <a:stretch>
            <a:fillRect/>
          </a:stretch>
        </p:blipFill>
        <p:spPr>
          <a:xfrm>
            <a:off x="1749739" y="3333682"/>
            <a:ext cx="8493718" cy="3295718"/>
          </a:xfrm>
          <a:prstGeom prst="rect">
            <a:avLst/>
          </a:prstGeom>
        </p:spPr>
      </p:pic>
    </p:spTree>
    <p:extLst>
      <p:ext uri="{BB962C8B-B14F-4D97-AF65-F5344CB8AC3E}">
        <p14:creationId xmlns:p14="http://schemas.microsoft.com/office/powerpoint/2010/main" val="276949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3898" y="217371"/>
            <a:ext cx="9400674" cy="1200329"/>
          </a:xfrm>
          <a:prstGeom prst="rect">
            <a:avLst/>
          </a:prstGeom>
          <a:noFill/>
        </p:spPr>
        <p:txBody>
          <a:bodyPr wrap="square" rtlCol="0">
            <a:spAutoFit/>
          </a:bodyPr>
          <a:lstStyle/>
          <a:p>
            <a:r>
              <a:rPr lang="en-US" b="1" dirty="0"/>
              <a:t>1.3. Seasonal Purchase Behaviors (Christmas, Easter, etc.): </a:t>
            </a:r>
            <a:r>
              <a:rPr lang="en-US" dirty="0"/>
              <a:t>use the date column to extract seasons or specific holiday periods such as Christmas or Easter. Then, analyze sales behavior during these seasons.</a:t>
            </a:r>
          </a:p>
          <a:p>
            <a:endParaRPr lang="en-IN" dirty="0"/>
          </a:p>
        </p:txBody>
      </p:sp>
      <p:pic>
        <p:nvPicPr>
          <p:cNvPr id="6" name="Picture 5">
            <a:extLst>
              <a:ext uri="{FF2B5EF4-FFF2-40B4-BE49-F238E27FC236}">
                <a16:creationId xmlns:a16="http://schemas.microsoft.com/office/drawing/2014/main" id="{8A0C9AC5-D096-444A-7C6C-447E31C4BA41}"/>
              </a:ext>
            </a:extLst>
          </p:cNvPr>
          <p:cNvPicPr>
            <a:picLocks noChangeAspect="1"/>
          </p:cNvPicPr>
          <p:nvPr/>
        </p:nvPicPr>
        <p:blipFill>
          <a:blip r:embed="rId2"/>
          <a:stretch>
            <a:fillRect/>
          </a:stretch>
        </p:blipFill>
        <p:spPr>
          <a:xfrm>
            <a:off x="1593898" y="1137531"/>
            <a:ext cx="9237388" cy="1540355"/>
          </a:xfrm>
          <a:prstGeom prst="rect">
            <a:avLst/>
          </a:prstGeom>
        </p:spPr>
      </p:pic>
      <p:pic>
        <p:nvPicPr>
          <p:cNvPr id="8" name="Picture 7">
            <a:extLst>
              <a:ext uri="{FF2B5EF4-FFF2-40B4-BE49-F238E27FC236}">
                <a16:creationId xmlns:a16="http://schemas.microsoft.com/office/drawing/2014/main" id="{07DB2357-E1F8-C2F2-0FED-1C1D338A8A6E}"/>
              </a:ext>
            </a:extLst>
          </p:cNvPr>
          <p:cNvPicPr>
            <a:picLocks noChangeAspect="1"/>
          </p:cNvPicPr>
          <p:nvPr/>
        </p:nvPicPr>
        <p:blipFill>
          <a:blip r:embed="rId3"/>
          <a:stretch>
            <a:fillRect/>
          </a:stretch>
        </p:blipFill>
        <p:spPr>
          <a:xfrm>
            <a:off x="1593898" y="2677885"/>
            <a:ext cx="9237388" cy="3962743"/>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D6A984-583C-FAB7-7BDF-50E1FDA51C0C}"/>
              </a:ext>
            </a:extLst>
          </p:cNvPr>
          <p:cNvSpPr txBox="1"/>
          <p:nvPr/>
        </p:nvSpPr>
        <p:spPr>
          <a:xfrm>
            <a:off x="1665514" y="359228"/>
            <a:ext cx="9949543" cy="923330"/>
          </a:xfrm>
          <a:prstGeom prst="rect">
            <a:avLst/>
          </a:prstGeom>
          <a:noFill/>
        </p:spPr>
        <p:txBody>
          <a:bodyPr wrap="square" rtlCol="0">
            <a:spAutoFit/>
          </a:bodyPr>
          <a:lstStyle/>
          <a:p>
            <a:r>
              <a:rPr lang="en-US" b="1" dirty="0"/>
              <a:t>1.4- Correlation Between Sales and Number of Customers: </a:t>
            </a:r>
            <a:r>
              <a:rPr lang="en-US" dirty="0"/>
              <a:t>Use correlation analysis to determine the relationship between sales and customers. A scatter plot can visualize the strength of this correlation.</a:t>
            </a:r>
            <a:endParaRPr lang="en-US" b="1" dirty="0"/>
          </a:p>
        </p:txBody>
      </p:sp>
      <p:pic>
        <p:nvPicPr>
          <p:cNvPr id="7" name="Picture 6">
            <a:extLst>
              <a:ext uri="{FF2B5EF4-FFF2-40B4-BE49-F238E27FC236}">
                <a16:creationId xmlns:a16="http://schemas.microsoft.com/office/drawing/2014/main" id="{B99B6626-6A9C-248B-9986-72BEA5984612}"/>
              </a:ext>
            </a:extLst>
          </p:cNvPr>
          <p:cNvPicPr>
            <a:picLocks noChangeAspect="1"/>
          </p:cNvPicPr>
          <p:nvPr/>
        </p:nvPicPr>
        <p:blipFill>
          <a:blip r:embed="rId2"/>
          <a:stretch>
            <a:fillRect/>
          </a:stretch>
        </p:blipFill>
        <p:spPr>
          <a:xfrm>
            <a:off x="1665514" y="1336987"/>
            <a:ext cx="8316686" cy="1373556"/>
          </a:xfrm>
          <a:prstGeom prst="rect">
            <a:avLst/>
          </a:prstGeom>
        </p:spPr>
      </p:pic>
      <p:pic>
        <p:nvPicPr>
          <p:cNvPr id="9" name="Picture 8">
            <a:extLst>
              <a:ext uri="{FF2B5EF4-FFF2-40B4-BE49-F238E27FC236}">
                <a16:creationId xmlns:a16="http://schemas.microsoft.com/office/drawing/2014/main" id="{94AA7AD1-69FB-8D9C-53A2-069DDFA6A232}"/>
              </a:ext>
            </a:extLst>
          </p:cNvPr>
          <p:cNvPicPr>
            <a:picLocks noChangeAspect="1"/>
          </p:cNvPicPr>
          <p:nvPr/>
        </p:nvPicPr>
        <p:blipFill>
          <a:blip r:embed="rId3"/>
          <a:stretch>
            <a:fillRect/>
          </a:stretch>
        </p:blipFill>
        <p:spPr>
          <a:xfrm>
            <a:off x="1665514" y="2710543"/>
            <a:ext cx="8316686" cy="4016828"/>
          </a:xfrm>
          <a:prstGeom prst="rect">
            <a:avLst/>
          </a:prstGeom>
        </p:spPr>
      </p:pic>
    </p:spTree>
    <p:extLst>
      <p:ext uri="{BB962C8B-B14F-4D97-AF65-F5344CB8AC3E}">
        <p14:creationId xmlns:p14="http://schemas.microsoft.com/office/powerpoint/2010/main" val="2408819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187" y="282341"/>
            <a:ext cx="10171841" cy="1200329"/>
          </a:xfrm>
          <a:prstGeom prst="rect">
            <a:avLst/>
          </a:prstGeom>
          <a:noFill/>
        </p:spPr>
        <p:txBody>
          <a:bodyPr wrap="square" rtlCol="0">
            <a:spAutoFit/>
          </a:bodyPr>
          <a:lstStyle/>
          <a:p>
            <a:r>
              <a:rPr lang="en-US" b="1" dirty="0"/>
              <a:t>1.5- Effect of Promotions on Sales: </a:t>
            </a:r>
            <a:r>
              <a:rPr lang="en-US" dirty="0"/>
              <a:t>Analyze how promotions (promo feature) affect sales and whether they attract new customers or simply increase the spending of existing ones. You can compare sales during promo periods vs. non-promo periods.</a:t>
            </a:r>
            <a:endParaRPr lang="en-US" b="1" dirty="0"/>
          </a:p>
          <a:p>
            <a:endParaRPr lang="en-IN" dirty="0"/>
          </a:p>
        </p:txBody>
      </p:sp>
      <p:pic>
        <p:nvPicPr>
          <p:cNvPr id="9" name="Picture 8">
            <a:extLst>
              <a:ext uri="{FF2B5EF4-FFF2-40B4-BE49-F238E27FC236}">
                <a16:creationId xmlns:a16="http://schemas.microsoft.com/office/drawing/2014/main" id="{EF4B7D58-E18D-A81F-8878-ECF8DB30E7E4}"/>
              </a:ext>
            </a:extLst>
          </p:cNvPr>
          <p:cNvPicPr>
            <a:picLocks noChangeAspect="1"/>
          </p:cNvPicPr>
          <p:nvPr/>
        </p:nvPicPr>
        <p:blipFill>
          <a:blip r:embed="rId2"/>
          <a:stretch>
            <a:fillRect/>
          </a:stretch>
        </p:blipFill>
        <p:spPr>
          <a:xfrm>
            <a:off x="1612670" y="1387906"/>
            <a:ext cx="8358644" cy="1344408"/>
          </a:xfrm>
          <a:prstGeom prst="rect">
            <a:avLst/>
          </a:prstGeom>
        </p:spPr>
      </p:pic>
      <p:pic>
        <p:nvPicPr>
          <p:cNvPr id="11" name="Picture 10">
            <a:extLst>
              <a:ext uri="{FF2B5EF4-FFF2-40B4-BE49-F238E27FC236}">
                <a16:creationId xmlns:a16="http://schemas.microsoft.com/office/drawing/2014/main" id="{0DC5A349-74D8-C1AB-9D91-5AD66447DEFF}"/>
              </a:ext>
            </a:extLst>
          </p:cNvPr>
          <p:cNvPicPr>
            <a:picLocks noChangeAspect="1"/>
          </p:cNvPicPr>
          <p:nvPr/>
        </p:nvPicPr>
        <p:blipFill>
          <a:blip r:embed="rId3"/>
          <a:stretch>
            <a:fillRect/>
          </a:stretch>
        </p:blipFill>
        <p:spPr>
          <a:xfrm>
            <a:off x="1612669" y="2732314"/>
            <a:ext cx="8358643" cy="3843345"/>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223171-D36D-B5F3-8D28-21582321F79B}"/>
              </a:ext>
            </a:extLst>
          </p:cNvPr>
          <p:cNvSpPr txBox="1"/>
          <p:nvPr/>
        </p:nvSpPr>
        <p:spPr>
          <a:xfrm>
            <a:off x="1741714" y="511629"/>
            <a:ext cx="9503229" cy="923330"/>
          </a:xfrm>
          <a:prstGeom prst="rect">
            <a:avLst/>
          </a:prstGeom>
          <a:noFill/>
        </p:spPr>
        <p:txBody>
          <a:bodyPr wrap="square" rtlCol="0">
            <a:spAutoFit/>
          </a:bodyPr>
          <a:lstStyle/>
          <a:p>
            <a:r>
              <a:rPr lang="en-US" b="1" dirty="0"/>
              <a:t>1.6- More Effective Promo Deployment: </a:t>
            </a:r>
            <a:r>
              <a:rPr lang="en-US" dirty="0"/>
              <a:t>Explore which stores or store types respond better to promotions. For example, are stores in city centers benefiting more from promotions compared to suburban stores?</a:t>
            </a:r>
            <a:r>
              <a:rPr lang="en-US" b="1" dirty="0"/>
              <a:t> </a:t>
            </a:r>
          </a:p>
        </p:txBody>
      </p:sp>
      <p:pic>
        <p:nvPicPr>
          <p:cNvPr id="6" name="Picture 5">
            <a:extLst>
              <a:ext uri="{FF2B5EF4-FFF2-40B4-BE49-F238E27FC236}">
                <a16:creationId xmlns:a16="http://schemas.microsoft.com/office/drawing/2014/main" id="{ADAC1686-CCFA-D818-337B-6307AF88D4CF}"/>
              </a:ext>
            </a:extLst>
          </p:cNvPr>
          <p:cNvPicPr>
            <a:picLocks noChangeAspect="1"/>
          </p:cNvPicPr>
          <p:nvPr/>
        </p:nvPicPr>
        <p:blipFill>
          <a:blip r:embed="rId2"/>
          <a:stretch>
            <a:fillRect/>
          </a:stretch>
        </p:blipFill>
        <p:spPr>
          <a:xfrm>
            <a:off x="1771428" y="1407920"/>
            <a:ext cx="7971286" cy="1171993"/>
          </a:xfrm>
          <a:prstGeom prst="rect">
            <a:avLst/>
          </a:prstGeom>
        </p:spPr>
      </p:pic>
      <p:pic>
        <p:nvPicPr>
          <p:cNvPr id="8" name="Picture 7">
            <a:extLst>
              <a:ext uri="{FF2B5EF4-FFF2-40B4-BE49-F238E27FC236}">
                <a16:creationId xmlns:a16="http://schemas.microsoft.com/office/drawing/2014/main" id="{70A25904-1413-07BE-14AD-3A47DFB9B014}"/>
              </a:ext>
            </a:extLst>
          </p:cNvPr>
          <p:cNvPicPr>
            <a:picLocks noChangeAspect="1"/>
          </p:cNvPicPr>
          <p:nvPr/>
        </p:nvPicPr>
        <p:blipFill>
          <a:blip r:embed="rId3"/>
          <a:stretch>
            <a:fillRect/>
          </a:stretch>
        </p:blipFill>
        <p:spPr>
          <a:xfrm>
            <a:off x="1741714" y="2579913"/>
            <a:ext cx="8001000" cy="4248368"/>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5662" y="297122"/>
            <a:ext cx="9220957" cy="1200329"/>
          </a:xfrm>
          <a:prstGeom prst="rect">
            <a:avLst/>
          </a:prstGeom>
          <a:noFill/>
        </p:spPr>
        <p:txBody>
          <a:bodyPr wrap="square" rtlCol="0">
            <a:spAutoFit/>
          </a:bodyPr>
          <a:lstStyle/>
          <a:p>
            <a:pPr algn="l"/>
            <a:r>
              <a:rPr lang="en-US" b="1" dirty="0"/>
              <a:t>1.7- </a:t>
            </a:r>
            <a:r>
              <a:rPr lang="en-US" b="1" i="0" dirty="0">
                <a:effectLst/>
                <a:latin typeface="system-ui"/>
              </a:rPr>
              <a:t>Customer Behavior During Store Open and Closing Times: </a:t>
            </a:r>
            <a:r>
              <a:rPr lang="en-US" dirty="0"/>
              <a:t>Analyze customer behavior around store opening and closing times using the open </a:t>
            </a:r>
            <a:r>
              <a:rPr lang="en-US" dirty="0" err="1"/>
              <a:t>eature</a:t>
            </a:r>
            <a:r>
              <a:rPr lang="en-US" dirty="0"/>
              <a:t> and examine sales during those periods.</a:t>
            </a:r>
            <a:endParaRPr lang="en-US" b="1" i="0" dirty="0">
              <a:effectLst/>
              <a:latin typeface="system-ui"/>
            </a:endParaRPr>
          </a:p>
          <a:p>
            <a:endParaRPr lang="en-IN" dirty="0"/>
          </a:p>
        </p:txBody>
      </p:sp>
      <p:pic>
        <p:nvPicPr>
          <p:cNvPr id="6" name="Picture 5">
            <a:extLst>
              <a:ext uri="{FF2B5EF4-FFF2-40B4-BE49-F238E27FC236}">
                <a16:creationId xmlns:a16="http://schemas.microsoft.com/office/drawing/2014/main" id="{6935F6B0-DB17-8B49-3568-53EB9D35F852}"/>
              </a:ext>
            </a:extLst>
          </p:cNvPr>
          <p:cNvPicPr>
            <a:picLocks noChangeAspect="1"/>
          </p:cNvPicPr>
          <p:nvPr/>
        </p:nvPicPr>
        <p:blipFill>
          <a:blip r:embed="rId2"/>
          <a:stretch>
            <a:fillRect/>
          </a:stretch>
        </p:blipFill>
        <p:spPr>
          <a:xfrm>
            <a:off x="1595661" y="1215095"/>
            <a:ext cx="7885795" cy="1321276"/>
          </a:xfrm>
          <a:prstGeom prst="rect">
            <a:avLst/>
          </a:prstGeom>
        </p:spPr>
      </p:pic>
      <p:pic>
        <p:nvPicPr>
          <p:cNvPr id="8" name="Picture 7">
            <a:extLst>
              <a:ext uri="{FF2B5EF4-FFF2-40B4-BE49-F238E27FC236}">
                <a16:creationId xmlns:a16="http://schemas.microsoft.com/office/drawing/2014/main" id="{96F506D7-D0A8-0C49-F0D9-00142A16D553}"/>
              </a:ext>
            </a:extLst>
          </p:cNvPr>
          <p:cNvPicPr>
            <a:picLocks noChangeAspect="1"/>
          </p:cNvPicPr>
          <p:nvPr/>
        </p:nvPicPr>
        <p:blipFill>
          <a:blip r:embed="rId3"/>
          <a:stretch>
            <a:fillRect/>
          </a:stretch>
        </p:blipFill>
        <p:spPr>
          <a:xfrm>
            <a:off x="1595661" y="2564924"/>
            <a:ext cx="7885795" cy="4108019"/>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E5C3-F68F-B6E8-D08A-02670562B8A4}"/>
              </a:ext>
            </a:extLst>
          </p:cNvPr>
          <p:cNvSpPr txBox="1"/>
          <p:nvPr/>
        </p:nvSpPr>
        <p:spPr>
          <a:xfrm>
            <a:off x="1698171" y="315685"/>
            <a:ext cx="9318172" cy="923330"/>
          </a:xfrm>
          <a:prstGeom prst="rect">
            <a:avLst/>
          </a:prstGeom>
          <a:noFill/>
        </p:spPr>
        <p:txBody>
          <a:bodyPr wrap="square" rtlCol="0">
            <a:spAutoFit/>
          </a:bodyPr>
          <a:lstStyle/>
          <a:p>
            <a:r>
              <a:rPr lang="en-US" b="1" dirty="0"/>
              <a:t>1.8- Store Opening on Weekdays vs. Weekend Sales: </a:t>
            </a:r>
            <a:r>
              <a:rPr lang="en-US" dirty="0"/>
              <a:t>Analyze stores that are open on weekdays and whether it impacts weekend sales. Group stores based on their open status and calculate their weekend sales.</a:t>
            </a:r>
            <a:r>
              <a:rPr lang="en-US" b="1" dirty="0"/>
              <a:t> </a:t>
            </a:r>
          </a:p>
        </p:txBody>
      </p:sp>
      <p:pic>
        <p:nvPicPr>
          <p:cNvPr id="6" name="Picture 5">
            <a:extLst>
              <a:ext uri="{FF2B5EF4-FFF2-40B4-BE49-F238E27FC236}">
                <a16:creationId xmlns:a16="http://schemas.microsoft.com/office/drawing/2014/main" id="{91BA1905-4EE4-4DB4-B9A3-23C13ACF43DB}"/>
              </a:ext>
            </a:extLst>
          </p:cNvPr>
          <p:cNvPicPr>
            <a:picLocks noChangeAspect="1"/>
          </p:cNvPicPr>
          <p:nvPr/>
        </p:nvPicPr>
        <p:blipFill>
          <a:blip r:embed="rId2"/>
          <a:stretch>
            <a:fillRect/>
          </a:stretch>
        </p:blipFill>
        <p:spPr>
          <a:xfrm>
            <a:off x="1591810" y="1239015"/>
            <a:ext cx="9318171" cy="1623928"/>
          </a:xfrm>
          <a:prstGeom prst="rect">
            <a:avLst/>
          </a:prstGeom>
        </p:spPr>
      </p:pic>
      <p:pic>
        <p:nvPicPr>
          <p:cNvPr id="8" name="Picture 7">
            <a:extLst>
              <a:ext uri="{FF2B5EF4-FFF2-40B4-BE49-F238E27FC236}">
                <a16:creationId xmlns:a16="http://schemas.microsoft.com/office/drawing/2014/main" id="{75B4BAD0-E316-910C-C500-366981C15CE5}"/>
              </a:ext>
            </a:extLst>
          </p:cNvPr>
          <p:cNvPicPr>
            <a:picLocks noChangeAspect="1"/>
          </p:cNvPicPr>
          <p:nvPr/>
        </p:nvPicPr>
        <p:blipFill>
          <a:blip r:embed="rId3"/>
          <a:stretch>
            <a:fillRect/>
          </a:stretch>
        </p:blipFill>
        <p:spPr>
          <a:xfrm>
            <a:off x="1591810" y="2754085"/>
            <a:ext cx="9318170" cy="3907972"/>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C073E-0938-3835-C709-5D7C81012EA6}"/>
              </a:ext>
            </a:extLst>
          </p:cNvPr>
          <p:cNvSpPr txBox="1"/>
          <p:nvPr/>
        </p:nvSpPr>
        <p:spPr>
          <a:xfrm>
            <a:off x="1741715" y="275548"/>
            <a:ext cx="9938657" cy="646331"/>
          </a:xfrm>
          <a:prstGeom prst="rect">
            <a:avLst/>
          </a:prstGeom>
          <a:noFill/>
        </p:spPr>
        <p:txBody>
          <a:bodyPr wrap="square" rtlCol="0">
            <a:spAutoFit/>
          </a:bodyPr>
          <a:lstStyle/>
          <a:p>
            <a:r>
              <a:rPr lang="en-US" b="1" dirty="0"/>
              <a:t>1.9- Effect of Assortment Type on Sales: </a:t>
            </a:r>
            <a:r>
              <a:rPr lang="en-US" dirty="0"/>
              <a:t>Group sales based on the assortment future in the </a:t>
            </a:r>
            <a:r>
              <a:rPr lang="en-US" dirty="0" err="1"/>
              <a:t>store_data</a:t>
            </a:r>
            <a:r>
              <a:rPr lang="en-US" dirty="0"/>
              <a:t> and analyze whether certain assortment types drive higher sales.</a:t>
            </a:r>
            <a:endParaRPr lang="en-US" b="1" dirty="0"/>
          </a:p>
        </p:txBody>
      </p:sp>
      <p:pic>
        <p:nvPicPr>
          <p:cNvPr id="6" name="Picture 5">
            <a:extLst>
              <a:ext uri="{FF2B5EF4-FFF2-40B4-BE49-F238E27FC236}">
                <a16:creationId xmlns:a16="http://schemas.microsoft.com/office/drawing/2014/main" id="{C83B10D6-F2EC-9999-F2C4-75FCA087F3DC}"/>
              </a:ext>
            </a:extLst>
          </p:cNvPr>
          <p:cNvPicPr>
            <a:picLocks noChangeAspect="1"/>
          </p:cNvPicPr>
          <p:nvPr/>
        </p:nvPicPr>
        <p:blipFill>
          <a:blip r:embed="rId2"/>
          <a:stretch>
            <a:fillRect/>
          </a:stretch>
        </p:blipFill>
        <p:spPr>
          <a:xfrm>
            <a:off x="1844546" y="921879"/>
            <a:ext cx="8442454" cy="1538292"/>
          </a:xfrm>
          <a:prstGeom prst="rect">
            <a:avLst/>
          </a:prstGeom>
        </p:spPr>
      </p:pic>
      <p:pic>
        <p:nvPicPr>
          <p:cNvPr id="8" name="Picture 7">
            <a:extLst>
              <a:ext uri="{FF2B5EF4-FFF2-40B4-BE49-F238E27FC236}">
                <a16:creationId xmlns:a16="http://schemas.microsoft.com/office/drawing/2014/main" id="{E0F66425-5F75-CBBF-4D2A-63BCB88FAD51}"/>
              </a:ext>
            </a:extLst>
          </p:cNvPr>
          <p:cNvPicPr>
            <a:picLocks noChangeAspect="1"/>
          </p:cNvPicPr>
          <p:nvPr/>
        </p:nvPicPr>
        <p:blipFill>
          <a:blip r:embed="rId3"/>
          <a:stretch>
            <a:fillRect/>
          </a:stretch>
        </p:blipFill>
        <p:spPr>
          <a:xfrm>
            <a:off x="1844546" y="2492828"/>
            <a:ext cx="8442454" cy="4089624"/>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630AD3-46E5-D4C2-FDEC-C1A5D5C1B7D1}"/>
              </a:ext>
            </a:extLst>
          </p:cNvPr>
          <p:cNvSpPr txBox="1"/>
          <p:nvPr/>
        </p:nvSpPr>
        <p:spPr>
          <a:xfrm>
            <a:off x="1752600" y="424543"/>
            <a:ext cx="10047514" cy="923330"/>
          </a:xfrm>
          <a:prstGeom prst="rect">
            <a:avLst/>
          </a:prstGeom>
          <a:noFill/>
        </p:spPr>
        <p:txBody>
          <a:bodyPr wrap="square" rtlCol="0">
            <a:spAutoFit/>
          </a:bodyPr>
          <a:lstStyle/>
          <a:p>
            <a:r>
              <a:rPr lang="en-US" b="1" dirty="0"/>
              <a:t>1.10- Effect of Competitor Distance on Sales: </a:t>
            </a:r>
            <a:r>
              <a:rPr lang="en-US" dirty="0"/>
              <a:t>Investigate how the </a:t>
            </a:r>
            <a:r>
              <a:rPr lang="en-US" dirty="0" err="1"/>
              <a:t>CompetitionDistance</a:t>
            </a:r>
            <a:r>
              <a:rPr lang="en-US" dirty="0"/>
              <a:t> impacts sales and whether it has a different effect on stores located in city centers compared to suburban areas</a:t>
            </a:r>
            <a:endParaRPr lang="en-US" b="1" dirty="0"/>
          </a:p>
        </p:txBody>
      </p:sp>
      <p:pic>
        <p:nvPicPr>
          <p:cNvPr id="6" name="Picture 5">
            <a:extLst>
              <a:ext uri="{FF2B5EF4-FFF2-40B4-BE49-F238E27FC236}">
                <a16:creationId xmlns:a16="http://schemas.microsoft.com/office/drawing/2014/main" id="{96CDA1B0-CA99-1A72-FC5D-0E83F1FFA897}"/>
              </a:ext>
            </a:extLst>
          </p:cNvPr>
          <p:cNvPicPr>
            <a:picLocks noChangeAspect="1"/>
          </p:cNvPicPr>
          <p:nvPr/>
        </p:nvPicPr>
        <p:blipFill>
          <a:blip r:embed="rId2"/>
          <a:stretch>
            <a:fillRect/>
          </a:stretch>
        </p:blipFill>
        <p:spPr>
          <a:xfrm>
            <a:off x="1752599" y="1347873"/>
            <a:ext cx="9754101" cy="1645698"/>
          </a:xfrm>
          <a:prstGeom prst="rect">
            <a:avLst/>
          </a:prstGeom>
        </p:spPr>
      </p:pic>
      <p:pic>
        <p:nvPicPr>
          <p:cNvPr id="8" name="Picture 7">
            <a:extLst>
              <a:ext uri="{FF2B5EF4-FFF2-40B4-BE49-F238E27FC236}">
                <a16:creationId xmlns:a16="http://schemas.microsoft.com/office/drawing/2014/main" id="{3284B25A-F697-7013-A19F-CC2F82153D85}"/>
              </a:ext>
            </a:extLst>
          </p:cNvPr>
          <p:cNvPicPr>
            <a:picLocks noChangeAspect="1"/>
          </p:cNvPicPr>
          <p:nvPr/>
        </p:nvPicPr>
        <p:blipFill>
          <a:blip r:embed="rId3"/>
          <a:stretch>
            <a:fillRect/>
          </a:stretch>
        </p:blipFill>
        <p:spPr>
          <a:xfrm>
            <a:off x="1752600" y="3101380"/>
            <a:ext cx="9754101" cy="3615105"/>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141" y="88281"/>
            <a:ext cx="2983347" cy="707886"/>
          </a:xfrm>
          <a:prstGeom prst="rect">
            <a:avLst/>
          </a:prstGeom>
          <a:noFill/>
        </p:spPr>
        <p:txBody>
          <a:bodyPr wrap="square" rtlCol="0">
            <a:spAutoFit/>
          </a:bodyPr>
          <a:lstStyle/>
          <a:p>
            <a:r>
              <a:rPr lang="en-US" sz="4000" dirty="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275925" y="1611659"/>
            <a:ext cx="11916075" cy="4708981"/>
          </a:xfrm>
          <a:prstGeom prst="rect">
            <a:avLst/>
          </a:prstGeom>
          <a:noFill/>
        </p:spPr>
        <p:txBody>
          <a:bodyPr wrap="square" rtlCol="0">
            <a:spAutoFit/>
          </a:bodyPr>
          <a:lstStyle/>
          <a:p>
            <a:r>
              <a:rPr lang="en-US" sz="2000" dirty="0"/>
              <a:t>This project focuses on predicting sales for pharmaceutical stores using a dataset consisting of historical sales, promotional activities, and store characteristics. The data comprises multiple features: store details, daily operations, customer information, and external factors such as holidays and competition. The training dataset includes features like sales numbers, number of customers, promotions, and holidays, while the test dataset omits the sales values for prediction purposes. Store-specific data, including assortment type, competition details, and participation in promotional programs, further enrich the analysis.</a:t>
            </a:r>
          </a:p>
          <a:p>
            <a:endParaRPr lang="en-US" sz="2000" dirty="0"/>
          </a:p>
          <a:p>
            <a:r>
              <a:rPr lang="en-US" sz="2000" dirty="0"/>
              <a:t>By leveraging machine learning models, we aim to develop a robust prediction model that can accurately forecast sales based on store-level and external factors. The project explores the impact of promotions, holidays, competition, and customer behavior on sales, with an emphasis on identifying patterns that can help optimize promotional strategies and inventory management. Additionally, the project involves exploratory data analysis to uncover trends and insights, such as the correlation between customer numbers and sales or the influence of store location and competition on performance.</a:t>
            </a: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78846-20AD-85E9-DFE0-414146F2660F}"/>
              </a:ext>
            </a:extLst>
          </p:cNvPr>
          <p:cNvSpPr txBox="1"/>
          <p:nvPr/>
        </p:nvSpPr>
        <p:spPr>
          <a:xfrm>
            <a:off x="1589314" y="163286"/>
            <a:ext cx="9557657" cy="1200329"/>
          </a:xfrm>
          <a:prstGeom prst="rect">
            <a:avLst/>
          </a:prstGeom>
          <a:noFill/>
        </p:spPr>
        <p:txBody>
          <a:bodyPr wrap="square" rtlCol="0">
            <a:spAutoFit/>
          </a:bodyPr>
          <a:lstStyle/>
          <a:p>
            <a:r>
              <a:rPr lang="en-US" b="1" dirty="0"/>
              <a:t>1.11- Impact of Competitor Opening or Reopening: </a:t>
            </a:r>
            <a:r>
              <a:rPr lang="en-US" dirty="0"/>
              <a:t>Examine whether the opening or reopening of new competitors has an impact on store sales. Track stores with missing values in </a:t>
            </a:r>
            <a:r>
              <a:rPr lang="en-US" dirty="0" err="1"/>
              <a:t>CompetitionDistance</a:t>
            </a:r>
            <a:r>
              <a:rPr lang="en-US" dirty="0"/>
              <a:t> and analyze their performance after competitors are introduced.</a:t>
            </a:r>
            <a:endParaRPr lang="en-US" b="1" dirty="0"/>
          </a:p>
        </p:txBody>
      </p:sp>
      <p:pic>
        <p:nvPicPr>
          <p:cNvPr id="6" name="Picture 5">
            <a:extLst>
              <a:ext uri="{FF2B5EF4-FFF2-40B4-BE49-F238E27FC236}">
                <a16:creationId xmlns:a16="http://schemas.microsoft.com/office/drawing/2014/main" id="{79C663FF-DBFF-4697-DC4B-F51EDEF653FD}"/>
              </a:ext>
            </a:extLst>
          </p:cNvPr>
          <p:cNvPicPr>
            <a:picLocks noChangeAspect="1"/>
          </p:cNvPicPr>
          <p:nvPr/>
        </p:nvPicPr>
        <p:blipFill>
          <a:blip r:embed="rId2"/>
          <a:stretch>
            <a:fillRect/>
          </a:stretch>
        </p:blipFill>
        <p:spPr>
          <a:xfrm>
            <a:off x="1611085" y="1363615"/>
            <a:ext cx="9722350" cy="1466925"/>
          </a:xfrm>
          <a:prstGeom prst="rect">
            <a:avLst/>
          </a:prstGeom>
        </p:spPr>
      </p:pic>
      <p:pic>
        <p:nvPicPr>
          <p:cNvPr id="8" name="Picture 7">
            <a:extLst>
              <a:ext uri="{FF2B5EF4-FFF2-40B4-BE49-F238E27FC236}">
                <a16:creationId xmlns:a16="http://schemas.microsoft.com/office/drawing/2014/main" id="{FEA917FE-291B-A14D-0984-F707F3B9E00B}"/>
              </a:ext>
            </a:extLst>
          </p:cNvPr>
          <p:cNvPicPr>
            <a:picLocks noChangeAspect="1"/>
          </p:cNvPicPr>
          <p:nvPr/>
        </p:nvPicPr>
        <p:blipFill>
          <a:blip r:embed="rId3"/>
          <a:stretch>
            <a:fillRect/>
          </a:stretch>
        </p:blipFill>
        <p:spPr>
          <a:xfrm>
            <a:off x="1611085" y="2830540"/>
            <a:ext cx="9722350" cy="3864174"/>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80A725-E8CC-1D3A-1EBF-222E4325E917}"/>
              </a:ext>
            </a:extLst>
          </p:cNvPr>
          <p:cNvSpPr txBox="1"/>
          <p:nvPr/>
        </p:nvSpPr>
        <p:spPr>
          <a:xfrm>
            <a:off x="1807029" y="511629"/>
            <a:ext cx="5464628" cy="646331"/>
          </a:xfrm>
          <a:prstGeom prst="rect">
            <a:avLst/>
          </a:prstGeom>
          <a:noFill/>
        </p:spPr>
        <p:txBody>
          <a:bodyPr wrap="square" rtlCol="0">
            <a:spAutoFit/>
          </a:bodyPr>
          <a:lstStyle/>
          <a:p>
            <a:pPr algn="l"/>
            <a:r>
              <a:rPr lang="en-US" sz="3600" b="1" i="0" dirty="0">
                <a:effectLst/>
                <a:latin typeface="system-ui"/>
              </a:rPr>
              <a:t>Findings</a:t>
            </a:r>
          </a:p>
        </p:txBody>
      </p:sp>
      <p:sp>
        <p:nvSpPr>
          <p:cNvPr id="6" name="TextBox 5">
            <a:extLst>
              <a:ext uri="{FF2B5EF4-FFF2-40B4-BE49-F238E27FC236}">
                <a16:creationId xmlns:a16="http://schemas.microsoft.com/office/drawing/2014/main" id="{C17AD42A-38FD-97D4-6395-72C9733F4AEE}"/>
              </a:ext>
            </a:extLst>
          </p:cNvPr>
          <p:cNvSpPr txBox="1"/>
          <p:nvPr/>
        </p:nvSpPr>
        <p:spPr>
          <a:xfrm>
            <a:off x="141515" y="1273629"/>
            <a:ext cx="11364686" cy="5078313"/>
          </a:xfrm>
          <a:prstGeom prst="rect">
            <a:avLst/>
          </a:prstGeom>
          <a:noFill/>
        </p:spPr>
        <p:txBody>
          <a:bodyPr wrap="square" rtlCol="0">
            <a:spAutoFit/>
          </a:bodyPr>
          <a:lstStyle/>
          <a:p>
            <a:pPr marL="342900" indent="-342900">
              <a:buAutoNum type="arabicPeriod"/>
            </a:pPr>
            <a:r>
              <a:rPr lang="en-US" dirty="0"/>
              <a:t>The most selling and crowded store type is b.</a:t>
            </a:r>
          </a:p>
          <a:p>
            <a:r>
              <a:rPr lang="en-US" dirty="0"/>
              <a:t>2. The most selling and crowded assortment is b.</a:t>
            </a:r>
          </a:p>
          <a:p>
            <a:r>
              <a:rPr lang="en-US" dirty="0"/>
              <a:t>3. Sales is highly correlated to customers.4.</a:t>
            </a:r>
          </a:p>
          <a:p>
            <a:r>
              <a:rPr lang="en-US" dirty="0"/>
              <a:t> For all stores, promotion leads to increase in Sales and Customers. But promotions have low impact on store type b and assortment b when comparing to the other store types and assortments. So promotions should be applied more in the other store types and assortments.</a:t>
            </a:r>
          </a:p>
          <a:p>
            <a:r>
              <a:rPr lang="en-US" dirty="0"/>
              <a:t>5. Store type b is the most opened store type on all weekdays and has its highest sales on </a:t>
            </a:r>
            <a:r>
              <a:rPr lang="en-US" dirty="0" err="1"/>
              <a:t>sundays</a:t>
            </a:r>
            <a:r>
              <a:rPr lang="en-US" dirty="0"/>
              <a:t> than the other days.</a:t>
            </a:r>
          </a:p>
          <a:p>
            <a:r>
              <a:rPr lang="en-US" dirty="0"/>
              <a:t>6. Assortment a and b are the most opened assortments on all weekdays and have their highest sales on </a:t>
            </a:r>
            <a:r>
              <a:rPr lang="en-US" dirty="0" err="1"/>
              <a:t>sundays</a:t>
            </a:r>
            <a:r>
              <a:rPr lang="en-US" dirty="0"/>
              <a:t> than the other days. The number of </a:t>
            </a:r>
            <a:r>
              <a:rPr lang="en-US" dirty="0" err="1"/>
              <a:t>cusomers</a:t>
            </a:r>
            <a:r>
              <a:rPr lang="en-US" dirty="0"/>
              <a:t> increase dramatically on </a:t>
            </a:r>
            <a:r>
              <a:rPr lang="en-US" dirty="0" err="1"/>
              <a:t>sundays</a:t>
            </a:r>
            <a:r>
              <a:rPr lang="en-US" dirty="0"/>
              <a:t> for assortment a while it is similar with other week days for assortment b.</a:t>
            </a:r>
          </a:p>
          <a:p>
            <a:r>
              <a:rPr lang="en-US" dirty="0"/>
              <a:t>7. Sales are increased during </a:t>
            </a:r>
            <a:r>
              <a:rPr lang="en-US" dirty="0" err="1"/>
              <a:t>Chirstmas</a:t>
            </a:r>
            <a:r>
              <a:rPr lang="en-US" dirty="0"/>
              <a:t> week, especially the week before. This might be due to the fact that people buy more beauty products or some common medicines for precaution during Christmas celebration.</a:t>
            </a:r>
          </a:p>
          <a:p>
            <a:r>
              <a:rPr lang="en-US" dirty="0"/>
              <a:t>8. Stores with the smallest competition distance have the highest sales. This indicates that the stores are located at city center or near hospitals. Even though having large distance between competitors is ideally considered great for sales, stores located at city centers will still get more sales regardless of competitors distance as there are more customers at city centers.</a:t>
            </a:r>
          </a:p>
        </p:txBody>
      </p:sp>
    </p:spTree>
    <p:extLst>
      <p:ext uri="{BB962C8B-B14F-4D97-AF65-F5344CB8AC3E}">
        <p14:creationId xmlns:p14="http://schemas.microsoft.com/office/powerpoint/2010/main" val="1593523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1E46E-B30D-01CF-1E1F-B9977211D47E}"/>
              </a:ext>
            </a:extLst>
          </p:cNvPr>
          <p:cNvSpPr txBox="1"/>
          <p:nvPr/>
        </p:nvSpPr>
        <p:spPr>
          <a:xfrm>
            <a:off x="1719943" y="337457"/>
            <a:ext cx="8621486" cy="584775"/>
          </a:xfrm>
          <a:prstGeom prst="rect">
            <a:avLst/>
          </a:prstGeom>
          <a:noFill/>
        </p:spPr>
        <p:txBody>
          <a:bodyPr wrap="square" rtlCol="0">
            <a:spAutoFit/>
          </a:bodyPr>
          <a:lstStyle/>
          <a:p>
            <a:r>
              <a:rPr lang="en-US" sz="3200" b="1" dirty="0"/>
              <a:t>Task 2- Prediction of store sales:</a:t>
            </a:r>
          </a:p>
        </p:txBody>
      </p:sp>
      <p:sp>
        <p:nvSpPr>
          <p:cNvPr id="5" name="TextBox 4">
            <a:extLst>
              <a:ext uri="{FF2B5EF4-FFF2-40B4-BE49-F238E27FC236}">
                <a16:creationId xmlns:a16="http://schemas.microsoft.com/office/drawing/2014/main" id="{C34CD53E-FF88-BE7E-62F1-F99EAB847291}"/>
              </a:ext>
            </a:extLst>
          </p:cNvPr>
          <p:cNvSpPr txBox="1"/>
          <p:nvPr/>
        </p:nvSpPr>
        <p:spPr>
          <a:xfrm>
            <a:off x="1719943" y="922232"/>
            <a:ext cx="9492343" cy="1200329"/>
          </a:xfrm>
          <a:prstGeom prst="rect">
            <a:avLst/>
          </a:prstGeom>
          <a:noFill/>
        </p:spPr>
        <p:txBody>
          <a:bodyPr wrap="square" rtlCol="0">
            <a:spAutoFit/>
          </a:bodyPr>
          <a:lstStyle/>
          <a:p>
            <a:r>
              <a:rPr lang="en-US" dirty="0"/>
              <a:t>Accurately predicting store sales is vital for effective business planning, allowing the company to manage inventory, staffing, promotions, and resource allocation ahead of time. This task entails forecasting daily sales in multiple stores over the upcoming six weeks. Below is an outline and solution plan for each step involved.</a:t>
            </a:r>
          </a:p>
        </p:txBody>
      </p:sp>
      <p:sp>
        <p:nvSpPr>
          <p:cNvPr id="6" name="TextBox 5">
            <a:extLst>
              <a:ext uri="{FF2B5EF4-FFF2-40B4-BE49-F238E27FC236}">
                <a16:creationId xmlns:a16="http://schemas.microsoft.com/office/drawing/2014/main" id="{3B621402-4F39-44B8-D72E-C594E03FD204}"/>
              </a:ext>
            </a:extLst>
          </p:cNvPr>
          <p:cNvSpPr txBox="1"/>
          <p:nvPr/>
        </p:nvSpPr>
        <p:spPr>
          <a:xfrm>
            <a:off x="1719943" y="2307771"/>
            <a:ext cx="9710057" cy="646331"/>
          </a:xfrm>
          <a:prstGeom prst="rect">
            <a:avLst/>
          </a:prstGeom>
          <a:noFill/>
        </p:spPr>
        <p:txBody>
          <a:bodyPr wrap="square" rtlCol="0">
            <a:spAutoFit/>
          </a:bodyPr>
          <a:lstStyle/>
          <a:p>
            <a:r>
              <a:rPr lang="en-US" b="1" dirty="0"/>
              <a:t>2.1- Preprocessing: </a:t>
            </a:r>
            <a:r>
              <a:rPr lang="en-US" dirty="0"/>
              <a:t>Effective preprocessing is essential to make the dataset compatible with machine learning models. This step involves several tasks:</a:t>
            </a:r>
            <a:endParaRPr lang="en-US" b="1" dirty="0"/>
          </a:p>
        </p:txBody>
      </p:sp>
      <p:sp>
        <p:nvSpPr>
          <p:cNvPr id="7" name="TextBox 6">
            <a:extLst>
              <a:ext uri="{FF2B5EF4-FFF2-40B4-BE49-F238E27FC236}">
                <a16:creationId xmlns:a16="http://schemas.microsoft.com/office/drawing/2014/main" id="{63A236EE-D998-0C7F-B98C-8A5AEA2D35BF}"/>
              </a:ext>
            </a:extLst>
          </p:cNvPr>
          <p:cNvSpPr txBox="1"/>
          <p:nvPr/>
        </p:nvSpPr>
        <p:spPr>
          <a:xfrm>
            <a:off x="1719943" y="3200400"/>
            <a:ext cx="9851571" cy="923330"/>
          </a:xfrm>
          <a:prstGeom prst="rect">
            <a:avLst/>
          </a:prstGeom>
          <a:noFill/>
        </p:spPr>
        <p:txBody>
          <a:bodyPr wrap="square" rtlCol="0">
            <a:spAutoFit/>
          </a:bodyPr>
          <a:lstStyle/>
          <a:p>
            <a:r>
              <a:rPr lang="en-US" b="1" dirty="0"/>
              <a:t>1. Encoding Non-Numeric Columns: </a:t>
            </a:r>
            <a:r>
              <a:rPr lang="en-US" dirty="0"/>
              <a:t>Convert categorical columns to numeric representations. You could use one-hot encoding for columns with nominal (</a:t>
            </a:r>
            <a:r>
              <a:rPr lang="en-US" dirty="0" err="1"/>
              <a:t>data'StateHoliday</a:t>
            </a:r>
            <a:r>
              <a:rPr lang="en-US" dirty="0"/>
              <a:t>', '</a:t>
            </a:r>
            <a:r>
              <a:rPr lang="en-US" dirty="0" err="1"/>
              <a:t>StoreType</a:t>
            </a:r>
            <a:r>
              <a:rPr lang="en-US" dirty="0"/>
              <a:t>', 'Assortment', '</a:t>
            </a:r>
            <a:r>
              <a:rPr lang="en-US" dirty="0" err="1"/>
              <a:t>PromoInterval</a:t>
            </a:r>
            <a:r>
              <a:rPr lang="en-US" dirty="0"/>
              <a:t>’). </a:t>
            </a:r>
          </a:p>
        </p:txBody>
      </p:sp>
      <p:pic>
        <p:nvPicPr>
          <p:cNvPr id="9" name="Picture 8">
            <a:extLst>
              <a:ext uri="{FF2B5EF4-FFF2-40B4-BE49-F238E27FC236}">
                <a16:creationId xmlns:a16="http://schemas.microsoft.com/office/drawing/2014/main" id="{FCC62301-8E3A-F78C-5356-7FE113D743FB}"/>
              </a:ext>
            </a:extLst>
          </p:cNvPr>
          <p:cNvPicPr>
            <a:picLocks noChangeAspect="1"/>
          </p:cNvPicPr>
          <p:nvPr/>
        </p:nvPicPr>
        <p:blipFill>
          <a:blip r:embed="rId2"/>
          <a:stretch>
            <a:fillRect/>
          </a:stretch>
        </p:blipFill>
        <p:spPr>
          <a:xfrm>
            <a:off x="1309649" y="4217886"/>
            <a:ext cx="10312930" cy="2465943"/>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EB5693-4DB1-2C04-4D44-F4CA286A7E69}"/>
              </a:ext>
            </a:extLst>
          </p:cNvPr>
          <p:cNvPicPr>
            <a:picLocks noChangeAspect="1"/>
          </p:cNvPicPr>
          <p:nvPr/>
        </p:nvPicPr>
        <p:blipFill>
          <a:blip r:embed="rId2"/>
          <a:stretch>
            <a:fillRect/>
          </a:stretch>
        </p:blipFill>
        <p:spPr>
          <a:xfrm>
            <a:off x="1037529" y="0"/>
            <a:ext cx="10566642" cy="3283119"/>
          </a:xfrm>
          <a:prstGeom prst="rect">
            <a:avLst/>
          </a:prstGeom>
        </p:spPr>
      </p:pic>
      <p:sp>
        <p:nvSpPr>
          <p:cNvPr id="7" name="TextBox 6">
            <a:extLst>
              <a:ext uri="{FF2B5EF4-FFF2-40B4-BE49-F238E27FC236}">
                <a16:creationId xmlns:a16="http://schemas.microsoft.com/office/drawing/2014/main" id="{14A2D568-74CF-DA3B-CAE7-EE0521A01AF6}"/>
              </a:ext>
            </a:extLst>
          </p:cNvPr>
          <p:cNvSpPr txBox="1"/>
          <p:nvPr/>
        </p:nvSpPr>
        <p:spPr>
          <a:xfrm>
            <a:off x="1037528" y="3701143"/>
            <a:ext cx="10838785" cy="2031325"/>
          </a:xfrm>
          <a:prstGeom prst="rect">
            <a:avLst/>
          </a:prstGeom>
          <a:noFill/>
        </p:spPr>
        <p:txBody>
          <a:bodyPr wrap="square" rtlCol="0">
            <a:spAutoFit/>
          </a:bodyPr>
          <a:lstStyle/>
          <a:p>
            <a:r>
              <a:rPr lang="en-US" b="1" dirty="0"/>
              <a:t>2. Generating New Features from Date Columns: </a:t>
            </a:r>
            <a:r>
              <a:rPr lang="en-US" dirty="0"/>
              <a:t>Date information often contains valuable seasonal and temporal patterns. Extract the following features to enhance predictive power:</a:t>
            </a:r>
          </a:p>
          <a:p>
            <a:r>
              <a:rPr lang="en-US" b="1" dirty="0"/>
              <a:t>Weekday</a:t>
            </a:r>
            <a:r>
              <a:rPr lang="en-US" dirty="0"/>
              <a:t>: Whether a day is a weekday or weekend.</a:t>
            </a:r>
          </a:p>
          <a:p>
            <a:r>
              <a:rPr lang="en-US" b="1" dirty="0"/>
              <a:t>Days to Holidays</a:t>
            </a:r>
            <a:r>
              <a:rPr lang="en-US" dirty="0"/>
              <a:t> and </a:t>
            </a:r>
            <a:r>
              <a:rPr lang="en-US" b="1" dirty="0"/>
              <a:t>Days after Holiday</a:t>
            </a:r>
            <a:r>
              <a:rPr lang="en-US" dirty="0"/>
              <a:t>: Calculate proximity to public holidays or known shopping events to capture spikes in sales.</a:t>
            </a:r>
          </a:p>
          <a:p>
            <a:r>
              <a:rPr lang="en-US" b="1" dirty="0"/>
              <a:t>Month Position</a:t>
            </a:r>
            <a:r>
              <a:rPr lang="en-US" dirty="0"/>
              <a:t>: Identify start, middle, and end of month to account for payday effects.</a:t>
            </a:r>
          </a:p>
          <a:p>
            <a:r>
              <a:rPr lang="en-US" b="1" dirty="0"/>
              <a:t>Other temporal features</a:t>
            </a:r>
            <a:r>
              <a:rPr lang="en-US" dirty="0"/>
              <a:t> like the day of the week and whether it’s a holiday.</a:t>
            </a:r>
          </a:p>
        </p:txBody>
      </p:sp>
    </p:spTree>
    <p:extLst>
      <p:ext uri="{BB962C8B-B14F-4D97-AF65-F5344CB8AC3E}">
        <p14:creationId xmlns:p14="http://schemas.microsoft.com/office/powerpoint/2010/main" val="193394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55312F-7ECC-1873-0412-03442457AFAA}"/>
              </a:ext>
            </a:extLst>
          </p:cNvPr>
          <p:cNvPicPr>
            <a:picLocks noChangeAspect="1"/>
          </p:cNvPicPr>
          <p:nvPr/>
        </p:nvPicPr>
        <p:blipFill>
          <a:blip r:embed="rId2"/>
          <a:stretch>
            <a:fillRect/>
          </a:stretch>
        </p:blipFill>
        <p:spPr>
          <a:xfrm>
            <a:off x="1643111" y="321063"/>
            <a:ext cx="9384118" cy="2759594"/>
          </a:xfrm>
          <a:prstGeom prst="rect">
            <a:avLst/>
          </a:prstGeom>
        </p:spPr>
      </p:pic>
      <p:pic>
        <p:nvPicPr>
          <p:cNvPr id="7" name="Picture 6">
            <a:extLst>
              <a:ext uri="{FF2B5EF4-FFF2-40B4-BE49-F238E27FC236}">
                <a16:creationId xmlns:a16="http://schemas.microsoft.com/office/drawing/2014/main" id="{9DEEF3EF-2D4D-7E26-A863-E0049E63C687}"/>
              </a:ext>
            </a:extLst>
          </p:cNvPr>
          <p:cNvPicPr>
            <a:picLocks noChangeAspect="1"/>
          </p:cNvPicPr>
          <p:nvPr/>
        </p:nvPicPr>
        <p:blipFill>
          <a:blip r:embed="rId3"/>
          <a:stretch>
            <a:fillRect/>
          </a:stretch>
        </p:blipFill>
        <p:spPr>
          <a:xfrm>
            <a:off x="1643111" y="3080657"/>
            <a:ext cx="9384118" cy="3069772"/>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937355-FC16-FA3D-3D9A-460C6FCF1E01}"/>
              </a:ext>
            </a:extLst>
          </p:cNvPr>
          <p:cNvSpPr txBox="1"/>
          <p:nvPr/>
        </p:nvSpPr>
        <p:spPr>
          <a:xfrm>
            <a:off x="1850571" y="522514"/>
            <a:ext cx="9699172" cy="923330"/>
          </a:xfrm>
          <a:prstGeom prst="rect">
            <a:avLst/>
          </a:prstGeom>
          <a:noFill/>
        </p:spPr>
        <p:txBody>
          <a:bodyPr wrap="square" rtlCol="0">
            <a:spAutoFit/>
          </a:bodyPr>
          <a:lstStyle/>
          <a:p>
            <a:r>
              <a:rPr lang="en-US" b="1" dirty="0"/>
              <a:t>3. Scaling the Data: </a:t>
            </a:r>
            <a:r>
              <a:rPr lang="en-US" dirty="0"/>
              <a:t>using a </a:t>
            </a:r>
            <a:r>
              <a:rPr lang="en-US" dirty="0" err="1"/>
              <a:t>MinMaxScaler</a:t>
            </a:r>
            <a:r>
              <a:rPr lang="en-US" dirty="0"/>
              <a:t> scaler to standardize the features allows for smoother convergence in distance-based algorithms, especially when using tree-based models or neural networks.</a:t>
            </a:r>
          </a:p>
        </p:txBody>
      </p:sp>
      <p:pic>
        <p:nvPicPr>
          <p:cNvPr id="6" name="Picture 5">
            <a:extLst>
              <a:ext uri="{FF2B5EF4-FFF2-40B4-BE49-F238E27FC236}">
                <a16:creationId xmlns:a16="http://schemas.microsoft.com/office/drawing/2014/main" id="{E474A55C-7682-C8B8-4FE2-59542AFA60B3}"/>
              </a:ext>
            </a:extLst>
          </p:cNvPr>
          <p:cNvPicPr>
            <a:picLocks noChangeAspect="1"/>
          </p:cNvPicPr>
          <p:nvPr/>
        </p:nvPicPr>
        <p:blipFill>
          <a:blip r:embed="rId2"/>
          <a:stretch>
            <a:fillRect/>
          </a:stretch>
        </p:blipFill>
        <p:spPr>
          <a:xfrm>
            <a:off x="1850570" y="1445844"/>
            <a:ext cx="9339943" cy="2342385"/>
          </a:xfrm>
          <a:prstGeom prst="rect">
            <a:avLst/>
          </a:prstGeom>
        </p:spPr>
      </p:pic>
      <p:pic>
        <p:nvPicPr>
          <p:cNvPr id="8" name="Picture 7">
            <a:extLst>
              <a:ext uri="{FF2B5EF4-FFF2-40B4-BE49-F238E27FC236}">
                <a16:creationId xmlns:a16="http://schemas.microsoft.com/office/drawing/2014/main" id="{7642F122-19A2-FE25-9458-0D0F38577F38}"/>
              </a:ext>
            </a:extLst>
          </p:cNvPr>
          <p:cNvPicPr>
            <a:picLocks noChangeAspect="1"/>
          </p:cNvPicPr>
          <p:nvPr/>
        </p:nvPicPr>
        <p:blipFill>
          <a:blip r:embed="rId3"/>
          <a:stretch>
            <a:fillRect/>
          </a:stretch>
        </p:blipFill>
        <p:spPr>
          <a:xfrm>
            <a:off x="1850569" y="3788228"/>
            <a:ext cx="9339943" cy="2841171"/>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1430E-05F2-E155-C39D-A6866D73E41B}"/>
              </a:ext>
            </a:extLst>
          </p:cNvPr>
          <p:cNvSpPr txBox="1"/>
          <p:nvPr/>
        </p:nvSpPr>
        <p:spPr>
          <a:xfrm>
            <a:off x="1774371" y="533400"/>
            <a:ext cx="9568543" cy="923330"/>
          </a:xfrm>
          <a:prstGeom prst="rect">
            <a:avLst/>
          </a:prstGeom>
          <a:noFill/>
        </p:spPr>
        <p:txBody>
          <a:bodyPr wrap="square" rtlCol="0">
            <a:spAutoFit/>
          </a:bodyPr>
          <a:lstStyle/>
          <a:p>
            <a:r>
              <a:rPr lang="en-US" b="1" dirty="0"/>
              <a:t>2.2 Building Models with </a:t>
            </a:r>
            <a:r>
              <a:rPr lang="en-US" b="1" dirty="0" err="1"/>
              <a:t>sklearn</a:t>
            </a:r>
            <a:r>
              <a:rPr lang="en-US" b="1" dirty="0"/>
              <a:t> Pipelines: </a:t>
            </a:r>
            <a:r>
              <a:rPr lang="en-US" dirty="0"/>
              <a:t>After preprocessing, we can model the data. A pipeline structure in </a:t>
            </a:r>
            <a:r>
              <a:rPr lang="en-US" dirty="0" err="1"/>
              <a:t>sklearn</a:t>
            </a:r>
            <a:r>
              <a:rPr lang="en-US" dirty="0"/>
              <a:t> helps streamline the process, making it modular and simplifying future adjustments or file migrations.</a:t>
            </a:r>
            <a:endParaRPr lang="en-US" b="1" dirty="0"/>
          </a:p>
        </p:txBody>
      </p:sp>
      <p:pic>
        <p:nvPicPr>
          <p:cNvPr id="6" name="Picture 5">
            <a:extLst>
              <a:ext uri="{FF2B5EF4-FFF2-40B4-BE49-F238E27FC236}">
                <a16:creationId xmlns:a16="http://schemas.microsoft.com/office/drawing/2014/main" id="{4F5CDBCB-64D4-96D7-9144-0FCA9270141F}"/>
              </a:ext>
            </a:extLst>
          </p:cNvPr>
          <p:cNvPicPr>
            <a:picLocks noChangeAspect="1"/>
          </p:cNvPicPr>
          <p:nvPr/>
        </p:nvPicPr>
        <p:blipFill>
          <a:blip r:embed="rId2"/>
          <a:stretch>
            <a:fillRect/>
          </a:stretch>
        </p:blipFill>
        <p:spPr>
          <a:xfrm>
            <a:off x="1774371" y="1557938"/>
            <a:ext cx="9383486" cy="4766661"/>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1873C-29C2-8FA3-2FF8-9DE665737855}"/>
              </a:ext>
            </a:extLst>
          </p:cNvPr>
          <p:cNvPicPr>
            <a:picLocks noChangeAspect="1"/>
          </p:cNvPicPr>
          <p:nvPr/>
        </p:nvPicPr>
        <p:blipFill>
          <a:blip r:embed="rId2"/>
          <a:stretch>
            <a:fillRect/>
          </a:stretch>
        </p:blipFill>
        <p:spPr>
          <a:xfrm>
            <a:off x="1798701" y="1223213"/>
            <a:ext cx="9119669" cy="2648086"/>
          </a:xfrm>
          <a:prstGeom prst="rect">
            <a:avLst/>
          </a:prstGeom>
        </p:spPr>
      </p:pic>
      <p:sp>
        <p:nvSpPr>
          <p:cNvPr id="7" name="TextBox 6">
            <a:extLst>
              <a:ext uri="{FF2B5EF4-FFF2-40B4-BE49-F238E27FC236}">
                <a16:creationId xmlns:a16="http://schemas.microsoft.com/office/drawing/2014/main" id="{FA7F79B6-B209-32BC-DD04-ED0FBF9E7E95}"/>
              </a:ext>
            </a:extLst>
          </p:cNvPr>
          <p:cNvSpPr txBox="1"/>
          <p:nvPr/>
        </p:nvSpPr>
        <p:spPr>
          <a:xfrm>
            <a:off x="2079171" y="631371"/>
            <a:ext cx="8033658" cy="646331"/>
          </a:xfrm>
          <a:prstGeom prst="rect">
            <a:avLst/>
          </a:prstGeom>
          <a:noFill/>
        </p:spPr>
        <p:txBody>
          <a:bodyPr wrap="square" rtlCol="0">
            <a:spAutoFit/>
          </a:bodyPr>
          <a:lstStyle/>
          <a:p>
            <a:r>
              <a:rPr lang="en-US" b="1" i="0" dirty="0">
                <a:effectLst/>
                <a:latin typeface="system-ui"/>
              </a:rPr>
              <a:t>1. Create a pipeline with </a:t>
            </a:r>
            <a:r>
              <a:rPr lang="en-US" b="1" i="0" dirty="0" err="1">
                <a:effectLst/>
                <a:latin typeface="system-ui"/>
              </a:rPr>
              <a:t>RandomForestRegressor</a:t>
            </a:r>
            <a:endParaRPr lang="en-US" b="1" i="0" dirty="0">
              <a:effectLst/>
              <a:latin typeface="system-ui"/>
            </a:endParaRPr>
          </a:p>
          <a:p>
            <a:endParaRPr lang="en-US" dirty="0"/>
          </a:p>
        </p:txBody>
      </p:sp>
      <p:pic>
        <p:nvPicPr>
          <p:cNvPr id="9" name="Picture 8">
            <a:extLst>
              <a:ext uri="{FF2B5EF4-FFF2-40B4-BE49-F238E27FC236}">
                <a16:creationId xmlns:a16="http://schemas.microsoft.com/office/drawing/2014/main" id="{6454BC59-FF96-C2AF-6FE1-3566B6FB64A9}"/>
              </a:ext>
            </a:extLst>
          </p:cNvPr>
          <p:cNvPicPr>
            <a:picLocks noChangeAspect="1"/>
          </p:cNvPicPr>
          <p:nvPr/>
        </p:nvPicPr>
        <p:blipFill>
          <a:blip r:embed="rId3"/>
          <a:stretch>
            <a:fillRect/>
          </a:stretch>
        </p:blipFill>
        <p:spPr>
          <a:xfrm>
            <a:off x="1798701" y="3871299"/>
            <a:ext cx="9119669" cy="2812530"/>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35AAAE-90A1-87D1-9BF2-54DD611D8C98}"/>
              </a:ext>
            </a:extLst>
          </p:cNvPr>
          <p:cNvSpPr txBox="1"/>
          <p:nvPr/>
        </p:nvSpPr>
        <p:spPr>
          <a:xfrm>
            <a:off x="1687286" y="587829"/>
            <a:ext cx="7805057" cy="646331"/>
          </a:xfrm>
          <a:prstGeom prst="rect">
            <a:avLst/>
          </a:prstGeom>
          <a:noFill/>
        </p:spPr>
        <p:txBody>
          <a:bodyPr wrap="square" rtlCol="0">
            <a:spAutoFit/>
          </a:bodyPr>
          <a:lstStyle/>
          <a:p>
            <a:r>
              <a:rPr lang="en-US" b="1" i="0" dirty="0">
                <a:effectLst/>
                <a:latin typeface="system-ui"/>
              </a:rPr>
              <a:t>2. Create a pipeline with </a:t>
            </a:r>
            <a:r>
              <a:rPr lang="en-US" b="1" i="0" dirty="0" err="1">
                <a:effectLst/>
                <a:latin typeface="system-ui"/>
              </a:rPr>
              <a:t>GradientBoostingRegressor</a:t>
            </a:r>
            <a:r>
              <a:rPr lang="en-US" b="1" i="0" dirty="0">
                <a:effectLst/>
                <a:latin typeface="system-ui"/>
              </a:rPr>
              <a:t>: </a:t>
            </a:r>
          </a:p>
          <a:p>
            <a:endParaRPr lang="en-US" dirty="0"/>
          </a:p>
        </p:txBody>
      </p:sp>
      <p:pic>
        <p:nvPicPr>
          <p:cNvPr id="6" name="Picture 5">
            <a:extLst>
              <a:ext uri="{FF2B5EF4-FFF2-40B4-BE49-F238E27FC236}">
                <a16:creationId xmlns:a16="http://schemas.microsoft.com/office/drawing/2014/main" id="{B46D2BAC-A599-5866-D414-1FCF08FB9677}"/>
              </a:ext>
            </a:extLst>
          </p:cNvPr>
          <p:cNvPicPr>
            <a:picLocks noChangeAspect="1"/>
          </p:cNvPicPr>
          <p:nvPr/>
        </p:nvPicPr>
        <p:blipFill>
          <a:blip r:embed="rId2"/>
          <a:stretch>
            <a:fillRect/>
          </a:stretch>
        </p:blipFill>
        <p:spPr>
          <a:xfrm>
            <a:off x="1773795" y="936329"/>
            <a:ext cx="8469662" cy="2699499"/>
          </a:xfrm>
          <a:prstGeom prst="rect">
            <a:avLst/>
          </a:prstGeom>
        </p:spPr>
      </p:pic>
      <p:pic>
        <p:nvPicPr>
          <p:cNvPr id="8" name="Picture 7">
            <a:extLst>
              <a:ext uri="{FF2B5EF4-FFF2-40B4-BE49-F238E27FC236}">
                <a16:creationId xmlns:a16="http://schemas.microsoft.com/office/drawing/2014/main" id="{0E5A78FC-C9E6-15FE-4658-64656F4A5014}"/>
              </a:ext>
            </a:extLst>
          </p:cNvPr>
          <p:cNvPicPr>
            <a:picLocks noChangeAspect="1"/>
          </p:cNvPicPr>
          <p:nvPr/>
        </p:nvPicPr>
        <p:blipFill>
          <a:blip r:embed="rId3"/>
          <a:stretch>
            <a:fillRect/>
          </a:stretch>
        </p:blipFill>
        <p:spPr>
          <a:xfrm>
            <a:off x="1773795" y="3635828"/>
            <a:ext cx="8469662" cy="2699499"/>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306" y="693019"/>
            <a:ext cx="9647379" cy="3108543"/>
          </a:xfrm>
          <a:prstGeom prst="rect">
            <a:avLst/>
          </a:prstGeom>
          <a:noFill/>
        </p:spPr>
        <p:txBody>
          <a:bodyPr wrap="square" rtlCol="0">
            <a:spAutoFit/>
          </a:bodyPr>
          <a:lstStyle/>
          <a:p>
            <a:pPr algn="l"/>
            <a:r>
              <a:rPr lang="en-US" sz="2800" b="1" i="0" dirty="0">
                <a:effectLst/>
                <a:latin typeface="system-ui"/>
              </a:rPr>
              <a:t>Findings:</a:t>
            </a:r>
          </a:p>
          <a:p>
            <a:pPr algn="l">
              <a:buFont typeface="+mj-lt"/>
              <a:buAutoNum type="arabicPeriod"/>
            </a:pPr>
            <a:r>
              <a:rPr lang="en-US" sz="2800" b="0" i="0" dirty="0">
                <a:effectLst/>
                <a:latin typeface="system-ui"/>
              </a:rPr>
              <a:t>The model pipeline ensured a smooth workflow, from preprocessing to model training.</a:t>
            </a:r>
          </a:p>
          <a:p>
            <a:pPr algn="l">
              <a:buFont typeface="+mj-lt"/>
              <a:buAutoNum type="arabicPeriod"/>
            </a:pPr>
            <a:r>
              <a:rPr lang="en-US" sz="2800" b="0" i="0" dirty="0">
                <a:effectLst/>
                <a:latin typeface="system-ui"/>
              </a:rPr>
              <a:t>Gradient Boosting Regressor showed strong performance on the training data, capturing complex interactions between features.</a:t>
            </a:r>
          </a:p>
          <a:p>
            <a:endParaRPr lang="en-IN" sz="2800" b="1" dirty="0"/>
          </a:p>
        </p:txBody>
      </p:sp>
      <p:sp>
        <p:nvSpPr>
          <p:cNvPr id="5" name="TextBox 4">
            <a:extLst>
              <a:ext uri="{FF2B5EF4-FFF2-40B4-BE49-F238E27FC236}">
                <a16:creationId xmlns:a16="http://schemas.microsoft.com/office/drawing/2014/main" id="{5B90BA9D-EC45-BF6B-00B9-53888649C21D}"/>
              </a:ext>
            </a:extLst>
          </p:cNvPr>
          <p:cNvSpPr txBox="1"/>
          <p:nvPr/>
        </p:nvSpPr>
        <p:spPr>
          <a:xfrm>
            <a:off x="1197429" y="3668486"/>
            <a:ext cx="10308771" cy="1754326"/>
          </a:xfrm>
          <a:prstGeom prst="rect">
            <a:avLst/>
          </a:prstGeom>
          <a:noFill/>
        </p:spPr>
        <p:txBody>
          <a:bodyPr wrap="square" rtlCol="0">
            <a:spAutoFit/>
          </a:bodyPr>
          <a:lstStyle/>
          <a:p>
            <a:r>
              <a:rPr lang="en-US" b="1" dirty="0"/>
              <a:t>2.3 Choose a Loss Function: </a:t>
            </a:r>
            <a:r>
              <a:rPr lang="en-US" dirty="0"/>
              <a:t>Choosing an appropriate loss function is key to accurate predictions. For sales prediction, commonly used loss functions are:</a:t>
            </a:r>
          </a:p>
          <a:p>
            <a:endParaRPr lang="en-US" dirty="0"/>
          </a:p>
          <a:p>
            <a:r>
              <a:rPr lang="en-US" b="1" dirty="0"/>
              <a:t>Mean Absolute Error (MAE)</a:t>
            </a:r>
            <a:r>
              <a:rPr lang="en-US" dirty="0"/>
              <a:t>: Measures the average magnitude of errors in predictions without considering their direction. It’s particularly useful if you’re looking for an interpretable, dollar-value impact of errors.</a:t>
            </a:r>
            <a:endParaRPr lang="en-US" b="1" dirty="0"/>
          </a:p>
        </p:txBody>
      </p:sp>
    </p:spTree>
    <p:extLst>
      <p:ext uri="{BB962C8B-B14F-4D97-AF65-F5344CB8AC3E}">
        <p14:creationId xmlns:p14="http://schemas.microsoft.com/office/powerpoint/2010/main" val="386154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8" y="760249"/>
            <a:ext cx="9280953" cy="1477328"/>
          </a:xfrm>
          <a:prstGeom prst="rect">
            <a:avLst/>
          </a:prstGeom>
          <a:noFill/>
        </p:spPr>
        <p:txBody>
          <a:bodyPr wrap="square" rtlCol="0">
            <a:spAutoFit/>
          </a:bodyPr>
          <a:lstStyle/>
          <a:p>
            <a:pPr lvl="0"/>
            <a:r>
              <a:rPr lang="en-IN" b="1" dirty="0"/>
              <a:t>1. Introduction</a:t>
            </a:r>
          </a:p>
          <a:p>
            <a:pPr lvl="0"/>
            <a:r>
              <a:rPr lang="en-IN" b="1" dirty="0"/>
              <a:t>2. Objectives</a:t>
            </a:r>
          </a:p>
          <a:p>
            <a:pPr lvl="0"/>
            <a:r>
              <a:rPr lang="en-IN" b="1" dirty="0"/>
              <a:t>3. Methods</a:t>
            </a:r>
          </a:p>
          <a:p>
            <a:pPr lvl="0"/>
            <a:r>
              <a:rPr lang="en-IN" b="1" dirty="0"/>
              <a:t>4. Results</a:t>
            </a:r>
          </a:p>
          <a:p>
            <a:pPr lvl="0"/>
            <a:r>
              <a:rPr lang="en-IN" b="1" dirty="0"/>
              <a:t>5. Conclusions </a:t>
            </a:r>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62759" y="3084575"/>
            <a:ext cx="11929241" cy="3693319"/>
          </a:xfrm>
          <a:prstGeom prst="rect">
            <a:avLst/>
          </a:prstGeom>
          <a:noFill/>
        </p:spPr>
        <p:txBody>
          <a:bodyPr wrap="square" rtlCol="0">
            <a:spAutoFit/>
          </a:bodyPr>
          <a:lstStyle/>
          <a:p>
            <a:r>
              <a:rPr lang="en-US" dirty="0"/>
              <a:t>Accurately predicting sales is crucial for pharmaceutical retailers to optimize inventory, manage promotional strategies, and meet customer demand. In this project, we aim to develop a predictive model for forecasting sales in pharmaceutical stores, leveraging a comprehensive dataset containing store-specific information, daily sales data, promotional activities, and external factors such as holidays and competition.</a:t>
            </a:r>
          </a:p>
          <a:p>
            <a:r>
              <a:rPr lang="en-US" dirty="0"/>
              <a:t>The dataset is divided into several components:</a:t>
            </a:r>
          </a:p>
          <a:p>
            <a:endParaRPr lang="en-US" dirty="0"/>
          </a:p>
          <a:p>
            <a:pPr>
              <a:buFont typeface="Arial" panose="020B0604020202020204" pitchFamily="34" charset="0"/>
              <a:buChar char="•"/>
            </a:pPr>
            <a:r>
              <a:rPr lang="en-US" b="1" dirty="0"/>
              <a:t>Training Data</a:t>
            </a:r>
            <a:r>
              <a:rPr lang="en-US" dirty="0"/>
              <a:t>: This dataset includes information such as sales figures, customer counts, store operational details (open or closed status), and whether the store was running a promotion. Additionally, it captures the impact of state and school holidays on sales.</a:t>
            </a:r>
          </a:p>
          <a:p>
            <a:pPr>
              <a:buFont typeface="Arial" panose="020B0604020202020204" pitchFamily="34" charset="0"/>
              <a:buChar char="•"/>
            </a:pPr>
            <a:r>
              <a:rPr lang="en-US" b="1" dirty="0"/>
              <a:t>Test Data</a:t>
            </a:r>
            <a:r>
              <a:rPr lang="en-US" dirty="0"/>
              <a:t>: This dataset is similar to the training data but excludes the sales figures, serving as the basis for generating future sales predictions.</a:t>
            </a:r>
          </a:p>
          <a:p>
            <a:endParaRPr lang="en-US" dirty="0"/>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E6C75-4D79-AD6D-B1AF-A486048214B8}"/>
              </a:ext>
            </a:extLst>
          </p:cNvPr>
          <p:cNvSpPr txBox="1"/>
          <p:nvPr/>
        </p:nvSpPr>
        <p:spPr>
          <a:xfrm>
            <a:off x="1774371" y="598714"/>
            <a:ext cx="10003972" cy="1754326"/>
          </a:xfrm>
          <a:prstGeom prst="rect">
            <a:avLst/>
          </a:prstGeom>
          <a:noFill/>
        </p:spPr>
        <p:txBody>
          <a:bodyPr wrap="square" rtlCol="0">
            <a:spAutoFit/>
          </a:bodyPr>
          <a:lstStyle/>
          <a:p>
            <a:r>
              <a:rPr lang="en-US" b="1" dirty="0"/>
              <a:t>Mean Squared Error (MSE)</a:t>
            </a:r>
            <a:r>
              <a:rPr lang="en-US" dirty="0"/>
              <a:t>: Penalizes larger errors more heavily and can be effective if we want to prioritize extreme deviations. This could be useful in cases where large sales mispredictions are particularly harmful.</a:t>
            </a:r>
          </a:p>
          <a:p>
            <a:endParaRPr lang="en-US" dirty="0"/>
          </a:p>
          <a:p>
            <a:r>
              <a:rPr lang="en-US" b="1" dirty="0"/>
              <a:t>Mean Absolute Percentage Error (MAPE)</a:t>
            </a:r>
            <a:r>
              <a:rPr lang="en-US" dirty="0"/>
              <a:t>: Provides error as a percentage, which could be beneficial for comparing errors across different scales.</a:t>
            </a:r>
          </a:p>
        </p:txBody>
      </p:sp>
      <p:pic>
        <p:nvPicPr>
          <p:cNvPr id="6" name="Picture 5">
            <a:extLst>
              <a:ext uri="{FF2B5EF4-FFF2-40B4-BE49-F238E27FC236}">
                <a16:creationId xmlns:a16="http://schemas.microsoft.com/office/drawing/2014/main" id="{186E4419-8033-F8FC-9B26-A2068EF1C302}"/>
              </a:ext>
            </a:extLst>
          </p:cNvPr>
          <p:cNvPicPr>
            <a:picLocks noChangeAspect="1"/>
          </p:cNvPicPr>
          <p:nvPr/>
        </p:nvPicPr>
        <p:blipFill>
          <a:blip r:embed="rId2"/>
          <a:stretch>
            <a:fillRect/>
          </a:stretch>
        </p:blipFill>
        <p:spPr>
          <a:xfrm>
            <a:off x="1809529" y="2439234"/>
            <a:ext cx="9511613" cy="3820051"/>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969C36-A598-333D-EC51-2C483F9E1142}"/>
              </a:ext>
            </a:extLst>
          </p:cNvPr>
          <p:cNvPicPr>
            <a:picLocks noChangeAspect="1"/>
          </p:cNvPicPr>
          <p:nvPr/>
        </p:nvPicPr>
        <p:blipFill>
          <a:blip r:embed="rId2"/>
          <a:stretch>
            <a:fillRect/>
          </a:stretch>
        </p:blipFill>
        <p:spPr>
          <a:xfrm>
            <a:off x="1775459" y="1741715"/>
            <a:ext cx="9338855" cy="2883048"/>
          </a:xfrm>
          <a:prstGeom prst="rect">
            <a:avLst/>
          </a:prstGeom>
        </p:spPr>
      </p:pic>
      <p:pic>
        <p:nvPicPr>
          <p:cNvPr id="9" name="Picture 8">
            <a:extLst>
              <a:ext uri="{FF2B5EF4-FFF2-40B4-BE49-F238E27FC236}">
                <a16:creationId xmlns:a16="http://schemas.microsoft.com/office/drawing/2014/main" id="{F7B6A1DD-B3F4-5EAC-1AAF-7E4427D4902A}"/>
              </a:ext>
            </a:extLst>
          </p:cNvPr>
          <p:cNvPicPr>
            <a:picLocks noChangeAspect="1"/>
          </p:cNvPicPr>
          <p:nvPr/>
        </p:nvPicPr>
        <p:blipFill>
          <a:blip r:embed="rId3"/>
          <a:stretch>
            <a:fillRect/>
          </a:stretch>
        </p:blipFill>
        <p:spPr>
          <a:xfrm>
            <a:off x="1775459" y="319293"/>
            <a:ext cx="9338855" cy="1422422"/>
          </a:xfrm>
          <a:prstGeom prst="rect">
            <a:avLst/>
          </a:prstGeom>
        </p:spPr>
      </p:pic>
      <p:pic>
        <p:nvPicPr>
          <p:cNvPr id="11" name="Picture 10">
            <a:extLst>
              <a:ext uri="{FF2B5EF4-FFF2-40B4-BE49-F238E27FC236}">
                <a16:creationId xmlns:a16="http://schemas.microsoft.com/office/drawing/2014/main" id="{EBE0495B-E363-8A22-CE21-1812CF9C5173}"/>
              </a:ext>
            </a:extLst>
          </p:cNvPr>
          <p:cNvPicPr>
            <a:picLocks noChangeAspect="1"/>
          </p:cNvPicPr>
          <p:nvPr/>
        </p:nvPicPr>
        <p:blipFill>
          <a:blip r:embed="rId4"/>
          <a:stretch>
            <a:fillRect/>
          </a:stretch>
        </p:blipFill>
        <p:spPr>
          <a:xfrm>
            <a:off x="1775459" y="4624763"/>
            <a:ext cx="9338855" cy="1993751"/>
          </a:xfrm>
          <a:prstGeom prst="rect">
            <a:avLst/>
          </a:prstGeom>
        </p:spPr>
      </p:pic>
    </p:spTree>
    <p:extLst>
      <p:ext uri="{BB962C8B-B14F-4D97-AF65-F5344CB8AC3E}">
        <p14:creationId xmlns:p14="http://schemas.microsoft.com/office/powerpoint/2010/main" val="330961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8E073-0AE8-2E2F-06FB-5EAFDA659AC8}"/>
              </a:ext>
            </a:extLst>
          </p:cNvPr>
          <p:cNvSpPr txBox="1"/>
          <p:nvPr/>
        </p:nvSpPr>
        <p:spPr>
          <a:xfrm>
            <a:off x="1687286" y="533400"/>
            <a:ext cx="10123714" cy="2862322"/>
          </a:xfrm>
          <a:prstGeom prst="rect">
            <a:avLst/>
          </a:prstGeom>
          <a:noFill/>
        </p:spPr>
        <p:txBody>
          <a:bodyPr wrap="square" rtlCol="0">
            <a:spAutoFit/>
          </a:bodyPr>
          <a:lstStyle/>
          <a:p>
            <a:r>
              <a:rPr lang="en-US" b="1" dirty="0"/>
              <a:t>2.4 Post-Prediction Analysis: </a:t>
            </a:r>
            <a:r>
              <a:rPr lang="en-US" dirty="0"/>
              <a:t>Once the model is built and evaluated, analyzing feature importance and prediction confidence can yield further insights:</a:t>
            </a:r>
          </a:p>
          <a:p>
            <a:pPr marL="342900" indent="-342900">
              <a:buAutoNum type="arabicPeriod"/>
            </a:pPr>
            <a:r>
              <a:rPr lang="en-US" b="1" dirty="0"/>
              <a:t>Feature Importance</a:t>
            </a:r>
            <a:r>
              <a:rPr lang="en-US" dirty="0"/>
              <a:t>: Feature importance can be derived directly from tree-based models (e.g., feature importance attribute in </a:t>
            </a:r>
            <a:r>
              <a:rPr lang="en-US" dirty="0" err="1"/>
              <a:t>RandomForestRegressor</a:t>
            </a:r>
            <a:r>
              <a:rPr lang="en-US" dirty="0"/>
              <a:t> This helps in understanding which factors are the most influential for sales.</a:t>
            </a:r>
          </a:p>
          <a:p>
            <a:pPr marL="342900" indent="-342900">
              <a:buAutoNum type="arabicPeriod"/>
            </a:pPr>
            <a:r>
              <a:rPr lang="en-US" b="1" dirty="0"/>
              <a:t>Estimating Confidence Intervals</a:t>
            </a:r>
            <a:r>
              <a:rPr lang="en-US" dirty="0"/>
              <a:t>: A creative approach for confidence estimation in predictions could involve using </a:t>
            </a:r>
            <a:r>
              <a:rPr lang="en-US" b="1" dirty="0"/>
              <a:t>Bootstrap Aggregation (Bagging)</a:t>
            </a:r>
            <a:r>
              <a:rPr lang="en-US" dirty="0"/>
              <a:t>, resampling data, and generating multiple predictions to observe variability. Another method could involve using </a:t>
            </a:r>
            <a:r>
              <a:rPr lang="en-US" b="1" dirty="0"/>
              <a:t>Prediction Intervals</a:t>
            </a:r>
            <a:r>
              <a:rPr lang="en-US" dirty="0"/>
              <a:t>, which give a probabilistic range for future predictions.</a:t>
            </a:r>
            <a:endParaRPr lang="en-US" b="1" dirty="0"/>
          </a:p>
        </p:txBody>
      </p:sp>
      <p:pic>
        <p:nvPicPr>
          <p:cNvPr id="6" name="Picture 5">
            <a:extLst>
              <a:ext uri="{FF2B5EF4-FFF2-40B4-BE49-F238E27FC236}">
                <a16:creationId xmlns:a16="http://schemas.microsoft.com/office/drawing/2014/main" id="{EFA2CB1D-2E08-05F7-DB50-328869FE547A}"/>
              </a:ext>
            </a:extLst>
          </p:cNvPr>
          <p:cNvPicPr>
            <a:picLocks noChangeAspect="1"/>
          </p:cNvPicPr>
          <p:nvPr/>
        </p:nvPicPr>
        <p:blipFill>
          <a:blip r:embed="rId2"/>
          <a:stretch>
            <a:fillRect/>
          </a:stretch>
        </p:blipFill>
        <p:spPr>
          <a:xfrm>
            <a:off x="1687285" y="3310079"/>
            <a:ext cx="9535885" cy="3439063"/>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1029F-E86D-8846-5530-8D41450EBFEB}"/>
              </a:ext>
            </a:extLst>
          </p:cNvPr>
          <p:cNvPicPr>
            <a:picLocks noChangeAspect="1"/>
          </p:cNvPicPr>
          <p:nvPr/>
        </p:nvPicPr>
        <p:blipFill>
          <a:blip r:embed="rId2"/>
          <a:stretch>
            <a:fillRect/>
          </a:stretch>
        </p:blipFill>
        <p:spPr>
          <a:xfrm>
            <a:off x="1647137" y="249807"/>
            <a:ext cx="9093667" cy="5900622"/>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789E7-4F4F-597F-C314-9F42DA32E534}"/>
              </a:ext>
            </a:extLst>
          </p:cNvPr>
          <p:cNvPicPr>
            <a:picLocks noChangeAspect="1"/>
          </p:cNvPicPr>
          <p:nvPr/>
        </p:nvPicPr>
        <p:blipFill>
          <a:blip r:embed="rId2"/>
          <a:stretch>
            <a:fillRect/>
          </a:stretch>
        </p:blipFill>
        <p:spPr>
          <a:xfrm>
            <a:off x="1619086" y="322380"/>
            <a:ext cx="9767371" cy="5817161"/>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D3023-99E9-01F8-5E13-9BBB48B43BB7}"/>
              </a:ext>
            </a:extLst>
          </p:cNvPr>
          <p:cNvPicPr>
            <a:picLocks noChangeAspect="1"/>
          </p:cNvPicPr>
          <p:nvPr/>
        </p:nvPicPr>
        <p:blipFill>
          <a:blip r:embed="rId2"/>
          <a:stretch>
            <a:fillRect/>
          </a:stretch>
        </p:blipFill>
        <p:spPr>
          <a:xfrm>
            <a:off x="1615883" y="78422"/>
            <a:ext cx="9639945" cy="2577691"/>
          </a:xfrm>
          <a:prstGeom prst="rect">
            <a:avLst/>
          </a:prstGeom>
        </p:spPr>
      </p:pic>
      <p:pic>
        <p:nvPicPr>
          <p:cNvPr id="6" name="Picture 5">
            <a:extLst>
              <a:ext uri="{FF2B5EF4-FFF2-40B4-BE49-F238E27FC236}">
                <a16:creationId xmlns:a16="http://schemas.microsoft.com/office/drawing/2014/main" id="{529832F3-4A42-7072-5A17-C6D3220A3880}"/>
              </a:ext>
            </a:extLst>
          </p:cNvPr>
          <p:cNvPicPr>
            <a:picLocks noChangeAspect="1"/>
          </p:cNvPicPr>
          <p:nvPr/>
        </p:nvPicPr>
        <p:blipFill>
          <a:blip r:embed="rId3"/>
          <a:stretch>
            <a:fillRect/>
          </a:stretch>
        </p:blipFill>
        <p:spPr>
          <a:xfrm>
            <a:off x="1615883" y="2656112"/>
            <a:ext cx="9639945" cy="4123465"/>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4BE2-2088-E339-F62B-1ADD0C81F1D5}"/>
              </a:ext>
            </a:extLst>
          </p:cNvPr>
          <p:cNvSpPr txBox="1"/>
          <p:nvPr/>
        </p:nvSpPr>
        <p:spPr>
          <a:xfrm>
            <a:off x="1480456" y="152400"/>
            <a:ext cx="10330543" cy="1754326"/>
          </a:xfrm>
          <a:prstGeom prst="rect">
            <a:avLst/>
          </a:prstGeom>
          <a:noFill/>
        </p:spPr>
        <p:txBody>
          <a:bodyPr wrap="square" rtlCol="0">
            <a:spAutoFit/>
          </a:bodyPr>
          <a:lstStyle/>
          <a:p>
            <a:r>
              <a:rPr lang="en-US" b="1" dirty="0"/>
              <a:t>2.5 Serialize Models: </a:t>
            </a:r>
            <a:r>
              <a:rPr lang="en-US" dirty="0"/>
              <a:t>Model serialization is essential for production deployment, especially when models need to be reused or updated regularly. Here’s how to handle model serialization:</a:t>
            </a:r>
            <a:endParaRPr lang="en-US" b="1" dirty="0"/>
          </a:p>
          <a:p>
            <a:pPr marL="342900" indent="-342900">
              <a:buAutoNum type="arabicPeriod"/>
            </a:pPr>
            <a:r>
              <a:rPr lang="en-US" b="1" dirty="0"/>
              <a:t>Save the Model with Timestamp</a:t>
            </a:r>
            <a:r>
              <a:rPr lang="en-US" dirty="0"/>
              <a:t>: Save each trained model with a unique timestamp to distinguish it from previous versions and enable model tracking.</a:t>
            </a:r>
          </a:p>
          <a:p>
            <a:endParaRPr lang="en-US" b="1" dirty="0"/>
          </a:p>
        </p:txBody>
      </p:sp>
      <p:pic>
        <p:nvPicPr>
          <p:cNvPr id="9" name="Picture 8">
            <a:extLst>
              <a:ext uri="{FF2B5EF4-FFF2-40B4-BE49-F238E27FC236}">
                <a16:creationId xmlns:a16="http://schemas.microsoft.com/office/drawing/2014/main" id="{0EB20A38-A67F-9A24-4D87-C6ADB3D9AE8C}"/>
              </a:ext>
            </a:extLst>
          </p:cNvPr>
          <p:cNvPicPr>
            <a:picLocks noChangeAspect="1"/>
          </p:cNvPicPr>
          <p:nvPr/>
        </p:nvPicPr>
        <p:blipFill>
          <a:blip r:embed="rId2"/>
          <a:stretch>
            <a:fillRect/>
          </a:stretch>
        </p:blipFill>
        <p:spPr>
          <a:xfrm>
            <a:off x="304801" y="1587848"/>
            <a:ext cx="11702142" cy="5117752"/>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514" y="710119"/>
            <a:ext cx="9644743" cy="3970318"/>
          </a:xfrm>
          <a:prstGeom prst="rect">
            <a:avLst/>
          </a:prstGeom>
          <a:noFill/>
        </p:spPr>
        <p:txBody>
          <a:bodyPr wrap="square" rtlCol="0">
            <a:spAutoFit/>
          </a:bodyPr>
          <a:lstStyle/>
          <a:p>
            <a:r>
              <a:rPr lang="en-US" sz="2800" b="1" dirty="0"/>
              <a:t>Conclusion</a:t>
            </a:r>
          </a:p>
          <a:p>
            <a:r>
              <a:rPr lang="en-US" sz="2800" dirty="0"/>
              <a:t>This structured approach to store sales prediction, from preprocessing and modeling to post-prediction analysis and model serialization, sets a solid foundation for robust and insightful forecasting. Each step contributes to understanding the factors influencing sales and ensures the model's reliability in production environments.</a:t>
            </a:r>
          </a:p>
          <a:p>
            <a:r>
              <a:rPr lang="en-IN" sz="2800" b="1" dirty="0"/>
              <a:t> </a:t>
            </a:r>
          </a:p>
        </p:txBody>
      </p:sp>
    </p:spTree>
    <p:extLst>
      <p:ext uri="{BB962C8B-B14F-4D97-AF65-F5344CB8AC3E}">
        <p14:creationId xmlns:p14="http://schemas.microsoft.com/office/powerpoint/2010/main" val="373132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318A8-87E6-8E81-5677-948BA793BDE4}"/>
              </a:ext>
            </a:extLst>
          </p:cNvPr>
          <p:cNvSpPr txBox="1"/>
          <p:nvPr/>
        </p:nvSpPr>
        <p:spPr>
          <a:xfrm>
            <a:off x="1719943" y="1132115"/>
            <a:ext cx="9982200" cy="3970318"/>
          </a:xfrm>
          <a:prstGeom prst="rect">
            <a:avLst/>
          </a:prstGeom>
          <a:noFill/>
        </p:spPr>
        <p:txBody>
          <a:bodyPr wrap="square" rtlCol="0">
            <a:spAutoFit/>
          </a:bodyPr>
          <a:lstStyle/>
          <a:p>
            <a:r>
              <a:rPr lang="en-US" b="1" dirty="0"/>
              <a:t>Task 2.6: Building a Deep Learning Model with Long Short-Term Memory (LSTM) for Sales Prediction: </a:t>
            </a:r>
            <a:r>
              <a:rPr lang="en-US" dirty="0"/>
              <a:t>Using deep learning for sales prediction can improve forecast accuracy by capturing temporal dependencies in data, making it ideal for time series analysis. Here, we will develop a Long Short-Term Memory (LSTM) model using TensorFlow or </a:t>
            </a:r>
            <a:r>
              <a:rPr lang="en-US" dirty="0" err="1"/>
              <a:t>PyTorch</a:t>
            </a:r>
            <a:r>
              <a:rPr lang="en-US" dirty="0"/>
              <a:t> to predict future sales.</a:t>
            </a:r>
          </a:p>
          <a:p>
            <a:endParaRPr lang="en-US" b="1" dirty="0"/>
          </a:p>
          <a:p>
            <a:pPr marL="342900" indent="-342900">
              <a:buAutoNum type="arabicPeriod"/>
            </a:pPr>
            <a:r>
              <a:rPr lang="en-US" b="1" dirty="0"/>
              <a:t>Data Preparation</a:t>
            </a:r>
            <a:r>
              <a:rPr lang="en-US" dirty="0"/>
              <a:t>:</a:t>
            </a:r>
            <a:r>
              <a:rPr lang="en-US" b="1" dirty="0"/>
              <a:t> </a:t>
            </a:r>
          </a:p>
          <a:p>
            <a:endParaRPr lang="en-US" b="1" dirty="0"/>
          </a:p>
          <a:p>
            <a:pPr marL="285750" indent="-285750">
              <a:buFont typeface="Arial" panose="020B0604020202020204" pitchFamily="34" charset="0"/>
              <a:buChar char="•"/>
            </a:pPr>
            <a:r>
              <a:rPr lang="en-US" b="1" dirty="0"/>
              <a:t>Isolate Time Series Data</a:t>
            </a:r>
            <a:r>
              <a:rPr lang="en-US" dirty="0"/>
              <a:t>: Select the time series data (e.g., date and sales) from the </a:t>
            </a:r>
            <a:r>
              <a:rPr lang="en-US" dirty="0" err="1"/>
              <a:t>Rossmann</a:t>
            </a:r>
            <a:r>
              <a:rPr lang="en-US" dirty="0"/>
              <a:t> Store Sales dataset for each store, arranging it in chronological order.</a:t>
            </a:r>
          </a:p>
          <a:p>
            <a:endParaRPr lang="en-US" b="1" dirty="0"/>
          </a:p>
          <a:p>
            <a:pPr marL="285750" indent="-285750">
              <a:buFont typeface="Arial" panose="020B0604020202020204" pitchFamily="34" charset="0"/>
              <a:buChar char="•"/>
            </a:pPr>
            <a:r>
              <a:rPr lang="en-US" b="1" dirty="0"/>
              <a:t>Stationarity Check</a:t>
            </a:r>
            <a:r>
              <a:rPr lang="en-US" dirty="0"/>
              <a:t>: Use statistical tests, such as the Augmented Dickey-Fuller (ADF) test, to determine whether the data is stationary. Non-stationary data requires differencing.</a:t>
            </a:r>
            <a:endParaRPr lang="en-US" b="1" dirty="0"/>
          </a:p>
        </p:txBody>
      </p:sp>
    </p:spTree>
    <p:extLst>
      <p:ext uri="{BB962C8B-B14F-4D97-AF65-F5344CB8AC3E}">
        <p14:creationId xmlns:p14="http://schemas.microsoft.com/office/powerpoint/2010/main" val="2240985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901EA-9771-B3BA-4BEC-F59711B4079F}"/>
              </a:ext>
            </a:extLst>
          </p:cNvPr>
          <p:cNvPicPr>
            <a:picLocks noChangeAspect="1"/>
          </p:cNvPicPr>
          <p:nvPr/>
        </p:nvPicPr>
        <p:blipFill>
          <a:blip r:embed="rId2"/>
          <a:stretch>
            <a:fillRect/>
          </a:stretch>
        </p:blipFill>
        <p:spPr>
          <a:xfrm>
            <a:off x="1644883" y="259846"/>
            <a:ext cx="9817774" cy="2940554"/>
          </a:xfrm>
          <a:prstGeom prst="rect">
            <a:avLst/>
          </a:prstGeom>
        </p:spPr>
      </p:pic>
      <p:pic>
        <p:nvPicPr>
          <p:cNvPr id="6" name="Picture 5">
            <a:extLst>
              <a:ext uri="{FF2B5EF4-FFF2-40B4-BE49-F238E27FC236}">
                <a16:creationId xmlns:a16="http://schemas.microsoft.com/office/drawing/2014/main" id="{36F309B9-38AF-A99B-028E-173CA6482AA4}"/>
              </a:ext>
            </a:extLst>
          </p:cNvPr>
          <p:cNvPicPr>
            <a:picLocks noChangeAspect="1"/>
          </p:cNvPicPr>
          <p:nvPr/>
        </p:nvPicPr>
        <p:blipFill>
          <a:blip r:embed="rId3"/>
          <a:stretch>
            <a:fillRect/>
          </a:stretch>
        </p:blipFill>
        <p:spPr>
          <a:xfrm>
            <a:off x="1644883" y="3200400"/>
            <a:ext cx="9817774" cy="3526971"/>
          </a:xfrm>
          <a:prstGeom prst="rect">
            <a:avLst/>
          </a:prstGeom>
        </p:spPr>
      </p:pic>
    </p:spTree>
    <p:extLst>
      <p:ext uri="{BB962C8B-B14F-4D97-AF65-F5344CB8AC3E}">
        <p14:creationId xmlns:p14="http://schemas.microsoft.com/office/powerpoint/2010/main" val="226741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5FA2C-3581-4D0B-AF40-7575A521F74D}"/>
              </a:ext>
            </a:extLst>
          </p:cNvPr>
          <p:cNvSpPr txBox="1"/>
          <p:nvPr/>
        </p:nvSpPr>
        <p:spPr>
          <a:xfrm>
            <a:off x="1082564" y="1345325"/>
            <a:ext cx="10436773" cy="5078313"/>
          </a:xfrm>
          <a:prstGeom prst="rect">
            <a:avLst/>
          </a:prstGeom>
          <a:noFill/>
        </p:spPr>
        <p:txBody>
          <a:bodyPr wrap="square" rtlCol="0">
            <a:spAutoFit/>
          </a:bodyPr>
          <a:lstStyle/>
          <a:p>
            <a:pPr>
              <a:buFont typeface="Arial" panose="020B0604020202020204" pitchFamily="34" charset="0"/>
              <a:buChar char="•"/>
            </a:pPr>
            <a:r>
              <a:rPr lang="en-US" b="1" dirty="0"/>
              <a:t>Store Data</a:t>
            </a:r>
            <a:r>
              <a:rPr lang="en-US" dirty="0"/>
              <a:t>: This dataset provides supplementary information about each store, including the store type, assortment level, the proximity of competitors, and whether the store participates in extended promotional programs.</a:t>
            </a:r>
          </a:p>
          <a:p>
            <a:pPr>
              <a:buFont typeface="Arial" panose="020B0604020202020204" pitchFamily="34" charset="0"/>
              <a:buChar char="•"/>
            </a:pPr>
            <a:r>
              <a:rPr lang="en-US" b="1" dirty="0"/>
              <a:t>Sample Submission Data</a:t>
            </a:r>
            <a:r>
              <a:rPr lang="en-US" dirty="0"/>
              <a:t>: This dataset provides a format for the submission of predicted sales values for the test data.</a:t>
            </a:r>
          </a:p>
          <a:p>
            <a:endParaRPr lang="en-US" dirty="0"/>
          </a:p>
          <a:p>
            <a:r>
              <a:rPr lang="en-US" dirty="0"/>
              <a:t>The primary goal of this project is to predict sales for stores using machine learning techniques. By analyzing how factors such as promotions, holidays, store assortment, and competition influence sales, we aim to provide pharmaceutical retailers with insights into customer purchasing behavior. Understanding these relationships will allow retailers to better forecast demand, plan inventory, and design effective promotional strategies, ultimately improving overall operational efficiency.</a:t>
            </a:r>
          </a:p>
          <a:p>
            <a:endParaRPr lang="en-US" dirty="0"/>
          </a:p>
          <a:p>
            <a:r>
              <a:rPr lang="en-US" dirty="0"/>
              <a:t>In this study, we will also perform exploratory data analysis (EDA) to identify patterns and correlations in the data. This includes investigating how different factors, such as store location and competitor presence, affect sales. Additionally, the model will be fine-tuned to account for the seasonal trends and external factors influencing pharmaceutical sales.</a:t>
            </a:r>
          </a:p>
          <a:p>
            <a:endParaRPr lang="en-US" dirty="0"/>
          </a:p>
        </p:txBody>
      </p:sp>
    </p:spTree>
    <p:extLst>
      <p:ext uri="{BB962C8B-B14F-4D97-AF65-F5344CB8AC3E}">
        <p14:creationId xmlns:p14="http://schemas.microsoft.com/office/powerpoint/2010/main" val="1357060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77F82-E926-C73A-22BF-29A29FF76577}"/>
              </a:ext>
            </a:extLst>
          </p:cNvPr>
          <p:cNvPicPr>
            <a:picLocks noChangeAspect="1"/>
          </p:cNvPicPr>
          <p:nvPr/>
        </p:nvPicPr>
        <p:blipFill>
          <a:blip r:embed="rId2"/>
          <a:stretch>
            <a:fillRect/>
          </a:stretch>
        </p:blipFill>
        <p:spPr>
          <a:xfrm>
            <a:off x="781768" y="311047"/>
            <a:ext cx="11095386" cy="5970009"/>
          </a:xfrm>
          <a:prstGeom prst="rect">
            <a:avLst/>
          </a:prstGeom>
        </p:spPr>
      </p:pic>
    </p:spTree>
    <p:extLst>
      <p:ext uri="{BB962C8B-B14F-4D97-AF65-F5344CB8AC3E}">
        <p14:creationId xmlns:p14="http://schemas.microsoft.com/office/powerpoint/2010/main" val="352853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27E0E6-45D2-2DA6-A766-66C6E08A8103}"/>
              </a:ext>
            </a:extLst>
          </p:cNvPr>
          <p:cNvSpPr txBox="1"/>
          <p:nvPr/>
        </p:nvSpPr>
        <p:spPr>
          <a:xfrm>
            <a:off x="1817914" y="533400"/>
            <a:ext cx="9013372" cy="646331"/>
          </a:xfrm>
          <a:prstGeom prst="rect">
            <a:avLst/>
          </a:prstGeom>
          <a:noFill/>
        </p:spPr>
        <p:txBody>
          <a:bodyPr wrap="square" rtlCol="0">
            <a:spAutoFit/>
          </a:bodyPr>
          <a:lstStyle/>
          <a:p>
            <a:r>
              <a:rPr lang="en-US" b="1" dirty="0"/>
              <a:t>2. Differencing</a:t>
            </a:r>
            <a:r>
              <a:rPr lang="en-US" dirty="0"/>
              <a:t>: If the time series data is non-stationary, apply differencing to remove trends, making the series more stationary.</a:t>
            </a:r>
          </a:p>
        </p:txBody>
      </p:sp>
      <p:pic>
        <p:nvPicPr>
          <p:cNvPr id="6" name="Picture 5">
            <a:extLst>
              <a:ext uri="{FF2B5EF4-FFF2-40B4-BE49-F238E27FC236}">
                <a16:creationId xmlns:a16="http://schemas.microsoft.com/office/drawing/2014/main" id="{F1D54756-D498-5557-B8E5-936D52DDE555}"/>
              </a:ext>
            </a:extLst>
          </p:cNvPr>
          <p:cNvPicPr>
            <a:picLocks noChangeAspect="1"/>
          </p:cNvPicPr>
          <p:nvPr/>
        </p:nvPicPr>
        <p:blipFill>
          <a:blip r:embed="rId2"/>
          <a:stretch>
            <a:fillRect/>
          </a:stretch>
        </p:blipFill>
        <p:spPr>
          <a:xfrm>
            <a:off x="1817914" y="1282589"/>
            <a:ext cx="9840686" cy="5390354"/>
          </a:xfrm>
          <a:prstGeom prst="rect">
            <a:avLst/>
          </a:prstGeom>
        </p:spPr>
      </p:pic>
    </p:spTree>
    <p:extLst>
      <p:ext uri="{BB962C8B-B14F-4D97-AF65-F5344CB8AC3E}">
        <p14:creationId xmlns:p14="http://schemas.microsoft.com/office/powerpoint/2010/main" val="159199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5B306-2708-999C-50CB-3D61EF38316A}"/>
              </a:ext>
            </a:extLst>
          </p:cNvPr>
          <p:cNvSpPr txBox="1"/>
          <p:nvPr/>
        </p:nvSpPr>
        <p:spPr>
          <a:xfrm>
            <a:off x="1915886" y="566057"/>
            <a:ext cx="10003971" cy="923330"/>
          </a:xfrm>
          <a:prstGeom prst="rect">
            <a:avLst/>
          </a:prstGeom>
          <a:noFill/>
        </p:spPr>
        <p:txBody>
          <a:bodyPr wrap="square" rtlCol="0">
            <a:spAutoFit/>
          </a:bodyPr>
          <a:lstStyle/>
          <a:p>
            <a:r>
              <a:rPr lang="en-US" b="1" dirty="0"/>
              <a:t>3. Autocorrelation and Partial Autocorrelation</a:t>
            </a:r>
            <a:r>
              <a:rPr lang="en-US" dirty="0"/>
              <a:t>: Visualize the autocorrelation (ACF) and partial autocorrelation (PACF) to understand any lagged dependencies in the sales data.</a:t>
            </a:r>
          </a:p>
        </p:txBody>
      </p:sp>
      <p:pic>
        <p:nvPicPr>
          <p:cNvPr id="5" name="Picture 4">
            <a:extLst>
              <a:ext uri="{FF2B5EF4-FFF2-40B4-BE49-F238E27FC236}">
                <a16:creationId xmlns:a16="http://schemas.microsoft.com/office/drawing/2014/main" id="{8A1B006E-97FF-A64A-DDDB-4E4CEFE9DE7E}"/>
              </a:ext>
            </a:extLst>
          </p:cNvPr>
          <p:cNvPicPr>
            <a:picLocks noChangeAspect="1"/>
          </p:cNvPicPr>
          <p:nvPr/>
        </p:nvPicPr>
        <p:blipFill>
          <a:blip r:embed="rId2"/>
          <a:stretch>
            <a:fillRect/>
          </a:stretch>
        </p:blipFill>
        <p:spPr>
          <a:xfrm>
            <a:off x="1915886" y="1454254"/>
            <a:ext cx="9133114" cy="1659060"/>
          </a:xfrm>
          <a:prstGeom prst="rect">
            <a:avLst/>
          </a:prstGeom>
        </p:spPr>
      </p:pic>
      <p:pic>
        <p:nvPicPr>
          <p:cNvPr id="7" name="Picture 6">
            <a:extLst>
              <a:ext uri="{FF2B5EF4-FFF2-40B4-BE49-F238E27FC236}">
                <a16:creationId xmlns:a16="http://schemas.microsoft.com/office/drawing/2014/main" id="{5FF532C9-D242-C9EA-82BA-89B69B7D2CCA}"/>
              </a:ext>
            </a:extLst>
          </p:cNvPr>
          <p:cNvPicPr>
            <a:picLocks noChangeAspect="1"/>
          </p:cNvPicPr>
          <p:nvPr/>
        </p:nvPicPr>
        <p:blipFill>
          <a:blip r:embed="rId3"/>
          <a:stretch>
            <a:fillRect/>
          </a:stretch>
        </p:blipFill>
        <p:spPr>
          <a:xfrm>
            <a:off x="1915886" y="3113314"/>
            <a:ext cx="9133114" cy="3744686"/>
          </a:xfrm>
          <a:prstGeom prst="rect">
            <a:avLst/>
          </a:prstGeom>
        </p:spPr>
      </p:pic>
    </p:spTree>
    <p:extLst>
      <p:ext uri="{BB962C8B-B14F-4D97-AF65-F5344CB8AC3E}">
        <p14:creationId xmlns:p14="http://schemas.microsoft.com/office/powerpoint/2010/main" val="3860744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449F5-E15F-AF4F-2529-D1649210DD14}"/>
              </a:ext>
            </a:extLst>
          </p:cNvPr>
          <p:cNvPicPr>
            <a:picLocks noChangeAspect="1"/>
          </p:cNvPicPr>
          <p:nvPr/>
        </p:nvPicPr>
        <p:blipFill>
          <a:blip r:embed="rId2"/>
          <a:stretch>
            <a:fillRect/>
          </a:stretch>
        </p:blipFill>
        <p:spPr>
          <a:xfrm>
            <a:off x="1572309" y="142334"/>
            <a:ext cx="10020977" cy="3416476"/>
          </a:xfrm>
          <a:prstGeom prst="rect">
            <a:avLst/>
          </a:prstGeom>
        </p:spPr>
      </p:pic>
      <p:sp>
        <p:nvSpPr>
          <p:cNvPr id="6" name="TextBox 5">
            <a:extLst>
              <a:ext uri="{FF2B5EF4-FFF2-40B4-BE49-F238E27FC236}">
                <a16:creationId xmlns:a16="http://schemas.microsoft.com/office/drawing/2014/main" id="{B71C0B59-F42F-8CDC-99A8-7E5758DBDC3B}"/>
              </a:ext>
            </a:extLst>
          </p:cNvPr>
          <p:cNvSpPr txBox="1"/>
          <p:nvPr/>
        </p:nvSpPr>
        <p:spPr>
          <a:xfrm>
            <a:off x="1447800" y="3907971"/>
            <a:ext cx="9644743" cy="646331"/>
          </a:xfrm>
          <a:prstGeom prst="rect">
            <a:avLst/>
          </a:prstGeom>
          <a:noFill/>
        </p:spPr>
        <p:txBody>
          <a:bodyPr wrap="square" rtlCol="0">
            <a:spAutoFit/>
          </a:bodyPr>
          <a:lstStyle/>
          <a:p>
            <a:r>
              <a:rPr lang="en-US" b="1" dirty="0"/>
              <a:t>4. Scale Data</a:t>
            </a:r>
            <a:r>
              <a:rPr lang="en-US" dirty="0"/>
              <a:t>: Scale the input features to the range of -1 to 1 for better training performance. Use </a:t>
            </a:r>
            <a:r>
              <a:rPr lang="en-US" dirty="0" err="1"/>
              <a:t>MinMaxScaler</a:t>
            </a:r>
            <a:r>
              <a:rPr lang="en-US" dirty="0"/>
              <a:t> from </a:t>
            </a:r>
            <a:r>
              <a:rPr lang="en-US" dirty="0" err="1"/>
              <a:t>sklearn</a:t>
            </a:r>
            <a:r>
              <a:rPr lang="en-US" dirty="0"/>
              <a:t>.</a:t>
            </a:r>
          </a:p>
        </p:txBody>
      </p:sp>
      <p:pic>
        <p:nvPicPr>
          <p:cNvPr id="8" name="Picture 7">
            <a:extLst>
              <a:ext uri="{FF2B5EF4-FFF2-40B4-BE49-F238E27FC236}">
                <a16:creationId xmlns:a16="http://schemas.microsoft.com/office/drawing/2014/main" id="{04B3CCEB-339E-148A-53A9-046B8AEE6225}"/>
              </a:ext>
            </a:extLst>
          </p:cNvPr>
          <p:cNvPicPr>
            <a:picLocks noChangeAspect="1"/>
          </p:cNvPicPr>
          <p:nvPr/>
        </p:nvPicPr>
        <p:blipFill>
          <a:blip r:embed="rId3"/>
          <a:stretch>
            <a:fillRect/>
          </a:stretch>
        </p:blipFill>
        <p:spPr>
          <a:xfrm>
            <a:off x="1447800" y="4471276"/>
            <a:ext cx="10145486" cy="2386724"/>
          </a:xfrm>
          <a:prstGeom prst="rect">
            <a:avLst/>
          </a:prstGeom>
        </p:spPr>
      </p:pic>
    </p:spTree>
    <p:extLst>
      <p:ext uri="{BB962C8B-B14F-4D97-AF65-F5344CB8AC3E}">
        <p14:creationId xmlns:p14="http://schemas.microsoft.com/office/powerpoint/2010/main" val="303232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E2306-D07C-0474-E8A8-5440FE4F40B3}"/>
              </a:ext>
            </a:extLst>
          </p:cNvPr>
          <p:cNvSpPr txBox="1"/>
          <p:nvPr/>
        </p:nvSpPr>
        <p:spPr>
          <a:xfrm>
            <a:off x="1682187" y="511629"/>
            <a:ext cx="10019818" cy="646331"/>
          </a:xfrm>
          <a:prstGeom prst="rect">
            <a:avLst/>
          </a:prstGeom>
          <a:noFill/>
        </p:spPr>
        <p:txBody>
          <a:bodyPr wrap="square" rtlCol="0">
            <a:spAutoFit/>
          </a:bodyPr>
          <a:lstStyle/>
          <a:p>
            <a:r>
              <a:rPr lang="en-US" b="1" dirty="0"/>
              <a:t>5. Transform to Supervised Learning Format</a:t>
            </a:r>
            <a:r>
              <a:rPr lang="en-US" dirty="0"/>
              <a:t>: Use a sliding window to create lag features as input X and the next sales point as the target Y. </a:t>
            </a:r>
          </a:p>
        </p:txBody>
      </p:sp>
      <p:pic>
        <p:nvPicPr>
          <p:cNvPr id="4" name="Picture 3">
            <a:extLst>
              <a:ext uri="{FF2B5EF4-FFF2-40B4-BE49-F238E27FC236}">
                <a16:creationId xmlns:a16="http://schemas.microsoft.com/office/drawing/2014/main" id="{2B3E31E6-3909-5D9F-D8A1-4600395250B6}"/>
              </a:ext>
            </a:extLst>
          </p:cNvPr>
          <p:cNvPicPr>
            <a:picLocks noChangeAspect="1"/>
          </p:cNvPicPr>
          <p:nvPr/>
        </p:nvPicPr>
        <p:blipFill>
          <a:blip r:embed="rId2"/>
          <a:stretch>
            <a:fillRect/>
          </a:stretch>
        </p:blipFill>
        <p:spPr>
          <a:xfrm>
            <a:off x="1805651" y="1157960"/>
            <a:ext cx="9664860" cy="2117675"/>
          </a:xfrm>
          <a:prstGeom prst="rect">
            <a:avLst/>
          </a:prstGeom>
        </p:spPr>
      </p:pic>
      <p:sp>
        <p:nvSpPr>
          <p:cNvPr id="5" name="TextBox 4">
            <a:extLst>
              <a:ext uri="{FF2B5EF4-FFF2-40B4-BE49-F238E27FC236}">
                <a16:creationId xmlns:a16="http://schemas.microsoft.com/office/drawing/2014/main" id="{0C0CCD7E-2C57-C7E8-1EC3-F42CA3991283}"/>
              </a:ext>
            </a:extLst>
          </p:cNvPr>
          <p:cNvSpPr txBox="1"/>
          <p:nvPr/>
        </p:nvSpPr>
        <p:spPr>
          <a:xfrm>
            <a:off x="1805651" y="3223550"/>
            <a:ext cx="9317620" cy="646331"/>
          </a:xfrm>
          <a:prstGeom prst="rect">
            <a:avLst/>
          </a:prstGeom>
          <a:noFill/>
        </p:spPr>
        <p:txBody>
          <a:bodyPr wrap="square" rtlCol="0">
            <a:spAutoFit/>
          </a:bodyPr>
          <a:lstStyle/>
          <a:p>
            <a:r>
              <a:rPr lang="en-US" b="1" i="0" dirty="0">
                <a:effectLst/>
                <a:latin typeface="system-ui"/>
              </a:rPr>
              <a:t>6. Split data into train and test sets: </a:t>
            </a:r>
            <a:r>
              <a:rPr lang="en-US" dirty="0"/>
              <a:t>Scale the input features to the range of -1 to 1 for better training performance.</a:t>
            </a:r>
            <a:endParaRPr lang="en-US" b="1" i="0" dirty="0">
              <a:effectLst/>
              <a:latin typeface="system-ui"/>
            </a:endParaRPr>
          </a:p>
        </p:txBody>
      </p:sp>
      <p:pic>
        <p:nvPicPr>
          <p:cNvPr id="7" name="Picture 6">
            <a:extLst>
              <a:ext uri="{FF2B5EF4-FFF2-40B4-BE49-F238E27FC236}">
                <a16:creationId xmlns:a16="http://schemas.microsoft.com/office/drawing/2014/main" id="{BAE24A21-5610-5A18-B327-FE5C6FA7A59B}"/>
              </a:ext>
            </a:extLst>
          </p:cNvPr>
          <p:cNvPicPr>
            <a:picLocks noChangeAspect="1"/>
          </p:cNvPicPr>
          <p:nvPr/>
        </p:nvPicPr>
        <p:blipFill>
          <a:blip r:embed="rId3"/>
          <a:stretch>
            <a:fillRect/>
          </a:stretch>
        </p:blipFill>
        <p:spPr>
          <a:xfrm>
            <a:off x="1805650" y="3869880"/>
            <a:ext cx="9664859" cy="2988119"/>
          </a:xfrm>
          <a:prstGeom prst="rect">
            <a:avLst/>
          </a:prstGeom>
        </p:spPr>
      </p:pic>
    </p:spTree>
    <p:extLst>
      <p:ext uri="{BB962C8B-B14F-4D97-AF65-F5344CB8AC3E}">
        <p14:creationId xmlns:p14="http://schemas.microsoft.com/office/powerpoint/2010/main" val="2860614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B920EB-1093-181C-4C93-242A95363E04}"/>
              </a:ext>
            </a:extLst>
          </p:cNvPr>
          <p:cNvSpPr txBox="1"/>
          <p:nvPr/>
        </p:nvSpPr>
        <p:spPr>
          <a:xfrm>
            <a:off x="1736203" y="416689"/>
            <a:ext cx="9792182" cy="1200329"/>
          </a:xfrm>
          <a:prstGeom prst="rect">
            <a:avLst/>
          </a:prstGeom>
          <a:noFill/>
        </p:spPr>
        <p:txBody>
          <a:bodyPr wrap="square" rtlCol="0">
            <a:spAutoFit/>
          </a:bodyPr>
          <a:lstStyle/>
          <a:p>
            <a:r>
              <a:rPr lang="en-US" b="1" i="0" dirty="0">
                <a:effectLst/>
                <a:latin typeface="system-ui"/>
              </a:rPr>
              <a:t>7. Build an LSTM Regression Model to Predict the Next Sales: </a:t>
            </a:r>
            <a:r>
              <a:rPr lang="en-US" dirty="0"/>
              <a:t>Use TensorFlow (or </a:t>
            </a:r>
            <a:r>
              <a:rPr lang="en-US" dirty="0" err="1"/>
              <a:t>PyTorch</a:t>
            </a:r>
            <a:r>
              <a:rPr lang="en-US" dirty="0"/>
              <a:t>) to build a two-layer LSTM model for regression. The model should be lightweight to run efficiently in Google </a:t>
            </a:r>
            <a:r>
              <a:rPr lang="en-US" dirty="0" err="1"/>
              <a:t>Colab</a:t>
            </a:r>
            <a:r>
              <a:rPr lang="en-US" dirty="0"/>
              <a:t>.</a:t>
            </a:r>
            <a:endParaRPr lang="en-US" b="1" i="0" dirty="0">
              <a:effectLst/>
              <a:latin typeface="system-ui"/>
            </a:endParaRPr>
          </a:p>
          <a:p>
            <a:endParaRPr lang="en-US" dirty="0"/>
          </a:p>
        </p:txBody>
      </p:sp>
      <p:pic>
        <p:nvPicPr>
          <p:cNvPr id="4" name="Picture 3">
            <a:extLst>
              <a:ext uri="{FF2B5EF4-FFF2-40B4-BE49-F238E27FC236}">
                <a16:creationId xmlns:a16="http://schemas.microsoft.com/office/drawing/2014/main" id="{C37574F5-8B89-4583-4DAE-F8B643330EC4}"/>
              </a:ext>
            </a:extLst>
          </p:cNvPr>
          <p:cNvPicPr>
            <a:picLocks noChangeAspect="1"/>
          </p:cNvPicPr>
          <p:nvPr/>
        </p:nvPicPr>
        <p:blipFill>
          <a:blip r:embed="rId2"/>
          <a:stretch>
            <a:fillRect/>
          </a:stretch>
        </p:blipFill>
        <p:spPr>
          <a:xfrm>
            <a:off x="1736202" y="1352490"/>
            <a:ext cx="9340769" cy="5383976"/>
          </a:xfrm>
          <a:prstGeom prst="rect">
            <a:avLst/>
          </a:prstGeom>
        </p:spPr>
      </p:pic>
    </p:spTree>
    <p:extLst>
      <p:ext uri="{BB962C8B-B14F-4D97-AF65-F5344CB8AC3E}">
        <p14:creationId xmlns:p14="http://schemas.microsoft.com/office/powerpoint/2010/main" val="392558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74FA8-23C9-8DD3-62F5-4C732B2B60FE}"/>
              </a:ext>
            </a:extLst>
          </p:cNvPr>
          <p:cNvPicPr>
            <a:picLocks noChangeAspect="1"/>
          </p:cNvPicPr>
          <p:nvPr/>
        </p:nvPicPr>
        <p:blipFill>
          <a:blip r:embed="rId2"/>
          <a:stretch>
            <a:fillRect/>
          </a:stretch>
        </p:blipFill>
        <p:spPr>
          <a:xfrm>
            <a:off x="1285540" y="-1"/>
            <a:ext cx="10184971" cy="4317357"/>
          </a:xfrm>
          <a:prstGeom prst="rect">
            <a:avLst/>
          </a:prstGeom>
        </p:spPr>
      </p:pic>
      <p:pic>
        <p:nvPicPr>
          <p:cNvPr id="5" name="Picture 4">
            <a:extLst>
              <a:ext uri="{FF2B5EF4-FFF2-40B4-BE49-F238E27FC236}">
                <a16:creationId xmlns:a16="http://schemas.microsoft.com/office/drawing/2014/main" id="{8EB5DA92-56AD-AC2A-F77D-8A16078BDBCA}"/>
              </a:ext>
            </a:extLst>
          </p:cNvPr>
          <p:cNvPicPr>
            <a:picLocks noChangeAspect="1"/>
          </p:cNvPicPr>
          <p:nvPr/>
        </p:nvPicPr>
        <p:blipFill>
          <a:blip r:embed="rId3"/>
          <a:stretch>
            <a:fillRect/>
          </a:stretch>
        </p:blipFill>
        <p:spPr>
          <a:xfrm>
            <a:off x="1285540" y="4317356"/>
            <a:ext cx="10184971" cy="2419110"/>
          </a:xfrm>
          <a:prstGeom prst="rect">
            <a:avLst/>
          </a:prstGeom>
        </p:spPr>
      </p:pic>
    </p:spTree>
    <p:extLst>
      <p:ext uri="{BB962C8B-B14F-4D97-AF65-F5344CB8AC3E}">
        <p14:creationId xmlns:p14="http://schemas.microsoft.com/office/powerpoint/2010/main" val="3352945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0D1DF-86A2-E493-11E7-974A9C4E1F2F}"/>
              </a:ext>
            </a:extLst>
          </p:cNvPr>
          <p:cNvPicPr>
            <a:picLocks noChangeAspect="1"/>
          </p:cNvPicPr>
          <p:nvPr/>
        </p:nvPicPr>
        <p:blipFill>
          <a:blip r:embed="rId2"/>
          <a:stretch>
            <a:fillRect/>
          </a:stretch>
        </p:blipFill>
        <p:spPr>
          <a:xfrm>
            <a:off x="1615555" y="173740"/>
            <a:ext cx="9704486" cy="5509429"/>
          </a:xfrm>
          <a:prstGeom prst="rect">
            <a:avLst/>
          </a:prstGeom>
        </p:spPr>
      </p:pic>
    </p:spTree>
    <p:extLst>
      <p:ext uri="{BB962C8B-B14F-4D97-AF65-F5344CB8AC3E}">
        <p14:creationId xmlns:p14="http://schemas.microsoft.com/office/powerpoint/2010/main" val="2357002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FD0C3-7D1D-A17E-EA8C-1E1F3A66803F}"/>
              </a:ext>
            </a:extLst>
          </p:cNvPr>
          <p:cNvSpPr txBox="1"/>
          <p:nvPr/>
        </p:nvSpPr>
        <p:spPr>
          <a:xfrm>
            <a:off x="1632031" y="833377"/>
            <a:ext cx="9884779" cy="4801314"/>
          </a:xfrm>
          <a:prstGeom prst="rect">
            <a:avLst/>
          </a:prstGeom>
          <a:noFill/>
        </p:spPr>
        <p:txBody>
          <a:bodyPr wrap="square" rtlCol="0">
            <a:spAutoFit/>
          </a:bodyPr>
          <a:lstStyle/>
          <a:p>
            <a:pPr algn="l"/>
            <a:r>
              <a:rPr lang="en-US" b="1" i="0" dirty="0">
                <a:effectLst/>
                <a:latin typeface="system-ui"/>
              </a:rPr>
              <a:t>Findings:</a:t>
            </a:r>
          </a:p>
          <a:p>
            <a:pPr marL="285750" indent="-285750" algn="l">
              <a:buFont typeface="Arial" panose="020B0604020202020204" pitchFamily="34" charset="0"/>
              <a:buChar char="•"/>
            </a:pPr>
            <a:r>
              <a:rPr lang="en-US" b="0" i="0" dirty="0">
                <a:effectLst/>
                <a:latin typeface="system-ui"/>
              </a:rPr>
              <a:t>Time Series Data Preparation: Proper isolation and preparation of time series data are crucial for capturing temporal patterns and ensuring that the model can effectively learn from historical data.</a:t>
            </a:r>
          </a:p>
          <a:p>
            <a:pPr marL="285750" indent="-285750" algn="l">
              <a:buFont typeface="Arial" panose="020B0604020202020204" pitchFamily="34" charset="0"/>
              <a:buChar char="•"/>
            </a:pPr>
            <a:r>
              <a:rPr lang="en-US" b="0" i="0" dirty="0">
                <a:effectLst/>
                <a:latin typeface="system-ui"/>
              </a:rPr>
              <a:t>Stationarity and Differencing: Checking for stationarity and differencing the data when necessary helps in stabilizing the time series, making it suitable for LSTM modeling and improving model performance.</a:t>
            </a:r>
          </a:p>
          <a:p>
            <a:pPr marL="285750" indent="-285750" algn="l">
              <a:buFont typeface="Arial" panose="020B0604020202020204" pitchFamily="34" charset="0"/>
              <a:buChar char="•"/>
            </a:pPr>
            <a:r>
              <a:rPr lang="en-US" b="0" i="0" dirty="0">
                <a:effectLst/>
                <a:latin typeface="system-ui"/>
              </a:rPr>
              <a:t>Autocorrelation Insights: ACF and PACF plots provided valuable insights into the lag dependencies in the data, guiding the LSTM model configuration and ensuring relevant features are included.</a:t>
            </a:r>
          </a:p>
          <a:p>
            <a:pPr marL="285750" indent="-285750" algn="l">
              <a:buFont typeface="Arial" panose="020B0604020202020204" pitchFamily="34" charset="0"/>
              <a:buChar char="•"/>
            </a:pPr>
            <a:r>
              <a:rPr lang="en-US" b="0" i="0" dirty="0">
                <a:effectLst/>
                <a:latin typeface="system-ui"/>
              </a:rPr>
              <a:t>Data Scaling: Scaling the data to a (-1, 1) range facilitated better convergence during model training and improved the overall performance of the LSTM model.</a:t>
            </a:r>
          </a:p>
          <a:p>
            <a:pPr marL="285750" indent="-285750" algn="l">
              <a:buFont typeface="Arial" panose="020B0604020202020204" pitchFamily="34" charset="0"/>
              <a:buChar char="•"/>
            </a:pPr>
            <a:r>
              <a:rPr lang="en-US" b="0" i="0" dirty="0">
                <a:effectLst/>
                <a:latin typeface="system-ui"/>
              </a:rPr>
              <a:t>Model Architecture and Training: A two-layer LSTM architecture was effective for capturing complex temporal patterns and trends in the sales data. The model demonstrated good performance on test data, with a low MAE and RMSE, indicating accurate sales predictions.</a:t>
            </a:r>
          </a:p>
          <a:p>
            <a:pPr marL="285750" indent="-285750" algn="l">
              <a:buFont typeface="Arial" panose="020B0604020202020204" pitchFamily="34" charset="0"/>
              <a:buChar char="•"/>
            </a:pPr>
            <a:r>
              <a:rPr lang="en-US" b="0" i="0" dirty="0">
                <a:effectLst/>
                <a:latin typeface="system-ui"/>
              </a:rPr>
              <a:t>Model Evaluation: The LSTM model's ability to predict future sales was validated through performance metrics, showing that it can effectively forecast sales based on historical data.</a:t>
            </a:r>
          </a:p>
          <a:p>
            <a:pPr marL="285750" indent="-285750" algn="l">
              <a:buFont typeface="Arial" panose="020B0604020202020204" pitchFamily="34" charset="0"/>
              <a:buChar char="•"/>
            </a:pPr>
            <a:r>
              <a:rPr lang="en-US" b="0" i="0" dirty="0">
                <a:effectLst/>
                <a:latin typeface="system-ui"/>
              </a:rPr>
              <a:t>Deployment Readiness: The trained LSTM model can be deployed to make future sales predictions, providing valuable insights for store management and inventory planning.</a:t>
            </a:r>
          </a:p>
        </p:txBody>
      </p:sp>
    </p:spTree>
    <p:extLst>
      <p:ext uri="{BB962C8B-B14F-4D97-AF65-F5344CB8AC3E}">
        <p14:creationId xmlns:p14="http://schemas.microsoft.com/office/powerpoint/2010/main" val="215278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89B87-790F-A6D3-62A3-F03F38010DE8}"/>
              </a:ext>
            </a:extLst>
          </p:cNvPr>
          <p:cNvSpPr txBox="1"/>
          <p:nvPr/>
        </p:nvSpPr>
        <p:spPr>
          <a:xfrm>
            <a:off x="1828800" y="474562"/>
            <a:ext cx="9664861" cy="2308324"/>
          </a:xfrm>
          <a:prstGeom prst="rect">
            <a:avLst/>
          </a:prstGeom>
          <a:noFill/>
        </p:spPr>
        <p:txBody>
          <a:bodyPr wrap="square" rtlCol="0">
            <a:spAutoFit/>
          </a:bodyPr>
          <a:lstStyle/>
          <a:p>
            <a:r>
              <a:rPr lang="en-US" b="1" dirty="0"/>
              <a:t>2.7: Using </a:t>
            </a:r>
            <a:r>
              <a:rPr lang="en-US" b="1" dirty="0" err="1"/>
              <a:t>MLflow</a:t>
            </a:r>
            <a:r>
              <a:rPr lang="en-US" b="1" dirty="0"/>
              <a:t> to Serve Predictions: </a:t>
            </a:r>
            <a:r>
              <a:rPr lang="en-US" dirty="0"/>
              <a:t>Using </a:t>
            </a:r>
            <a:r>
              <a:rPr lang="en-US" dirty="0" err="1"/>
              <a:t>MLflow</a:t>
            </a:r>
            <a:r>
              <a:rPr lang="en-US" dirty="0"/>
              <a:t> for model management allows for efficient tracking and deployment. Here’s how to serve the model using </a:t>
            </a:r>
            <a:r>
              <a:rPr lang="en-US" dirty="0" err="1"/>
              <a:t>MLflow</a:t>
            </a:r>
            <a:r>
              <a:rPr lang="en-US" dirty="0"/>
              <a:t>:</a:t>
            </a:r>
          </a:p>
          <a:p>
            <a:endParaRPr lang="en-US" b="1" dirty="0"/>
          </a:p>
          <a:p>
            <a:pPr marL="342900" indent="-342900">
              <a:buAutoNum type="arabicPeriod"/>
            </a:pPr>
            <a:r>
              <a:rPr lang="en-US" b="1" dirty="0"/>
              <a:t>Log the Model with </a:t>
            </a:r>
            <a:r>
              <a:rPr lang="en-US" b="1" dirty="0" err="1"/>
              <a:t>MLflow</a:t>
            </a:r>
            <a:r>
              <a:rPr lang="en-US" dirty="0"/>
              <a:t>:</a:t>
            </a:r>
            <a:r>
              <a:rPr lang="en-US" b="1" dirty="0"/>
              <a:t> </a:t>
            </a:r>
            <a:r>
              <a:rPr lang="en-US" dirty="0"/>
              <a:t>Start by logging the trained model in </a:t>
            </a:r>
            <a:r>
              <a:rPr lang="en-US" dirty="0" err="1"/>
              <a:t>MLflow</a:t>
            </a:r>
            <a:r>
              <a:rPr lang="en-US" dirty="0"/>
              <a:t> for versioning and tracking purposes.</a:t>
            </a:r>
          </a:p>
          <a:p>
            <a:endParaRPr lang="en-US" b="1" dirty="0"/>
          </a:p>
          <a:p>
            <a:pPr marL="342900" indent="-342900">
              <a:buAutoNum type="arabicPeriod"/>
            </a:pPr>
            <a:r>
              <a:rPr lang="en-US" b="1" dirty="0"/>
              <a:t>Load and Serve the Model</a:t>
            </a:r>
            <a:r>
              <a:rPr lang="en-US" dirty="0"/>
              <a:t>: After logging, use </a:t>
            </a:r>
            <a:r>
              <a:rPr lang="en-US" dirty="0" err="1"/>
              <a:t>MLflow’s</a:t>
            </a:r>
            <a:r>
              <a:rPr lang="en-US" dirty="0"/>
              <a:t> model serving to deploy the model and make predictions on new data.</a:t>
            </a:r>
            <a:endParaRPr lang="en-US" b="1" dirty="0"/>
          </a:p>
        </p:txBody>
      </p:sp>
    </p:spTree>
    <p:extLst>
      <p:ext uri="{BB962C8B-B14F-4D97-AF65-F5344CB8AC3E}">
        <p14:creationId xmlns:p14="http://schemas.microsoft.com/office/powerpoint/2010/main" val="25986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49054" y="1367000"/>
            <a:ext cx="2678546" cy="461665"/>
          </a:xfrm>
          <a:prstGeom prst="rect">
            <a:avLst/>
          </a:prstGeom>
          <a:noFill/>
        </p:spPr>
        <p:txBody>
          <a:bodyPr wrap="square" rtlCol="0">
            <a:spAutoFit/>
          </a:bodyPr>
          <a:lstStyle/>
          <a:p>
            <a:pPr lvl="0"/>
            <a:r>
              <a:rPr lang="en-IN" sz="2400" b="1" dirty="0"/>
              <a:t>2. Objectives</a:t>
            </a:r>
            <a:r>
              <a:rPr lang="en-IN" sz="2400" dirty="0"/>
              <a:t>:</a:t>
            </a:r>
            <a:endParaRPr lang="en-IN" sz="2400" b="1" dirty="0"/>
          </a:p>
        </p:txBody>
      </p:sp>
      <p:sp>
        <p:nvSpPr>
          <p:cNvPr id="10" name="TextBox 9"/>
          <p:cNvSpPr txBox="1"/>
          <p:nvPr/>
        </p:nvSpPr>
        <p:spPr>
          <a:xfrm>
            <a:off x="767255" y="1976429"/>
            <a:ext cx="10845238" cy="5078313"/>
          </a:xfrm>
          <a:prstGeom prst="rect">
            <a:avLst/>
          </a:prstGeom>
          <a:noFill/>
        </p:spPr>
        <p:txBody>
          <a:bodyPr wrap="square" rtlCol="0">
            <a:spAutoFit/>
          </a:bodyPr>
          <a:lstStyle/>
          <a:p>
            <a:r>
              <a:rPr lang="en-US" b="1" dirty="0"/>
              <a:t>Here are potential objectives for your pharmaceutical sales prediction project based on the provided data:</a:t>
            </a:r>
          </a:p>
          <a:p>
            <a:r>
              <a:rPr lang="en-US" b="1" dirty="0"/>
              <a:t>1. Sales Prediction</a:t>
            </a:r>
            <a:r>
              <a:rPr lang="en-US" dirty="0"/>
              <a:t>: Develop a machine learning model to accurately predict daily sales for pharmaceutical stores based on historical sales data, promotions, holidays, and other store-specific features.</a:t>
            </a:r>
          </a:p>
          <a:p>
            <a:endParaRPr lang="en-US" dirty="0"/>
          </a:p>
          <a:p>
            <a:r>
              <a:rPr lang="en-US" b="1" dirty="0"/>
              <a:t>2. Promotion Effectiveness Analysis</a:t>
            </a:r>
            <a:r>
              <a:rPr lang="en-US" dirty="0"/>
              <a:t>: Analyze the impact of various promotional strategies on sales and customer behavior, identifying which promotions lead to the highest sales increase.</a:t>
            </a:r>
          </a:p>
          <a:p>
            <a:endParaRPr lang="en-US" dirty="0"/>
          </a:p>
          <a:p>
            <a:r>
              <a:rPr lang="en-US" b="1" dirty="0"/>
              <a:t>3. Holiday Impact Assessment</a:t>
            </a:r>
            <a:r>
              <a:rPr lang="en-US" dirty="0"/>
              <a:t>: Investigate the influence of public holidays (</a:t>
            </a:r>
            <a:r>
              <a:rPr lang="en-US" dirty="0" err="1"/>
              <a:t>StateHoliday</a:t>
            </a:r>
            <a:r>
              <a:rPr lang="en-US" dirty="0"/>
              <a:t> and </a:t>
            </a:r>
            <a:r>
              <a:rPr lang="en-US" dirty="0" err="1"/>
              <a:t>SchoolHoliday</a:t>
            </a:r>
            <a:r>
              <a:rPr lang="en-US" dirty="0"/>
              <a:t>) on sales patterns, both before and after the holidays, to inform inventory and staffing decisions during these periods.</a:t>
            </a:r>
          </a:p>
          <a:p>
            <a:endParaRPr lang="en-US" dirty="0"/>
          </a:p>
          <a:p>
            <a:r>
              <a:rPr lang="en-US" b="1" dirty="0"/>
              <a:t>4. Customer Behavior Analysis</a:t>
            </a:r>
            <a:r>
              <a:rPr lang="en-US" dirty="0"/>
              <a:t>: Explore the correlation between the number of customers and sales, understanding how factors such as store operational days, promotions, and holidays affect customer traffic.</a:t>
            </a:r>
          </a:p>
          <a:p>
            <a:endParaRPr lang="en-US" dirty="0"/>
          </a:p>
          <a:p>
            <a:endParaRPr lang="en-IN" dirty="0"/>
          </a:p>
        </p:txBody>
      </p:sp>
    </p:spTree>
    <p:extLst>
      <p:ext uri="{BB962C8B-B14F-4D97-AF65-F5344CB8AC3E}">
        <p14:creationId xmlns:p14="http://schemas.microsoft.com/office/powerpoint/2010/main" val="380128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085" y="148601"/>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1670612" y="696193"/>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1842595" y="1305341"/>
            <a:ext cx="10325437" cy="4247317"/>
          </a:xfrm>
          <a:prstGeom prst="rect">
            <a:avLst/>
          </a:prstGeom>
          <a:noFill/>
        </p:spPr>
        <p:txBody>
          <a:bodyPr wrap="square" rtlCol="0">
            <a:spAutoFit/>
          </a:bodyPr>
          <a:lstStyle/>
          <a:p>
            <a:r>
              <a:rPr lang="en-US" b="1" dirty="0"/>
              <a:t>Limitations: </a:t>
            </a:r>
          </a:p>
          <a:p>
            <a:pPr marL="342900" indent="-342900">
              <a:buAutoNum type="arabicPeriod"/>
            </a:pPr>
            <a:r>
              <a:rPr lang="en-US" b="1" dirty="0"/>
              <a:t>Data Quality</a:t>
            </a:r>
            <a:r>
              <a:rPr lang="en-US" dirty="0"/>
              <a:t>: Inconsistent or missing values, especially in promotional or competition data, may impact model accuracy.</a:t>
            </a:r>
            <a:endParaRPr lang="en-US" b="1" dirty="0"/>
          </a:p>
          <a:p>
            <a:pPr marL="342900" indent="-342900">
              <a:buAutoNum type="arabicPeriod"/>
            </a:pPr>
            <a:r>
              <a:rPr lang="en-US" b="1" dirty="0"/>
              <a:t>External Factors</a:t>
            </a:r>
            <a:r>
              <a:rPr lang="en-US" dirty="0"/>
              <a:t>: The model doesn't account for unexpected events (e.g., economic shifts, natural disasters) that could affect sales.</a:t>
            </a:r>
            <a:endParaRPr lang="en-US" b="1" dirty="0"/>
          </a:p>
          <a:p>
            <a:pPr marL="342900" indent="-342900">
              <a:buAutoNum type="arabicPeriod"/>
            </a:pPr>
            <a:r>
              <a:rPr lang="en-US" b="1" dirty="0" err="1"/>
              <a:t>eature</a:t>
            </a:r>
            <a:r>
              <a:rPr lang="en-US" b="1" dirty="0"/>
              <a:t> Scope</a:t>
            </a:r>
            <a:r>
              <a:rPr lang="en-US" dirty="0"/>
              <a:t>: Some relevant features, like local events or customer demographics, are not included due to data unavailability.</a:t>
            </a:r>
            <a:endParaRPr lang="en-US" b="1" dirty="0"/>
          </a:p>
          <a:p>
            <a:pPr marL="342900" indent="-342900">
              <a:buAutoNum type="arabicPeriod"/>
            </a:pPr>
            <a:r>
              <a:rPr lang="en-US" b="1" dirty="0"/>
              <a:t>Model Complexity</a:t>
            </a:r>
            <a:r>
              <a:rPr lang="en-US" dirty="0"/>
              <a:t>: Random Forest and LSTM models can be computationally intensive, impacting real-time scalability.</a:t>
            </a:r>
            <a:endParaRPr lang="en-US" b="1" dirty="0"/>
          </a:p>
          <a:p>
            <a:pPr marL="342900" indent="-342900">
              <a:buAutoNum type="arabicPeriod"/>
            </a:pPr>
            <a:r>
              <a:rPr lang="en-US" b="1" dirty="0"/>
              <a:t>Temporal Dependencies</a:t>
            </a:r>
            <a:r>
              <a:rPr lang="en-US" dirty="0"/>
              <a:t>: LSTM captures time patterns, but short sequences limit long-term trend understanding.</a:t>
            </a:r>
            <a:endParaRPr lang="en-US" b="1" dirty="0"/>
          </a:p>
          <a:p>
            <a:pPr marL="342900" indent="-342900">
              <a:buAutoNum type="arabicPeriod"/>
            </a:pPr>
            <a:r>
              <a:rPr lang="en-US" b="1" dirty="0"/>
              <a:t>Overfitting</a:t>
            </a:r>
            <a:r>
              <a:rPr lang="en-US" dirty="0"/>
              <a:t>: The model may overfit if tuning is insufficient, reducing generalization to unseen data.</a:t>
            </a:r>
            <a:endParaRPr lang="en-US" b="1" dirty="0"/>
          </a:p>
          <a:p>
            <a:pPr marL="342900" indent="-342900">
              <a:buAutoNum type="arabicPeriod"/>
            </a:pPr>
            <a:r>
              <a:rPr lang="en-US" b="1" dirty="0"/>
              <a:t>Interpretability</a:t>
            </a:r>
            <a:r>
              <a:rPr lang="en-US" dirty="0"/>
              <a:t>: Tree-based models offer some feature insights, but LSTM’s complexity makes interpretation challenging.</a:t>
            </a:r>
            <a:endParaRPr lang="en-US" b="1" dirty="0"/>
          </a:p>
        </p:txBody>
      </p:sp>
    </p:spTree>
    <p:extLst>
      <p:ext uri="{BB962C8B-B14F-4D97-AF65-F5344CB8AC3E}">
        <p14:creationId xmlns:p14="http://schemas.microsoft.com/office/powerpoint/2010/main" val="421950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8936" y="1285640"/>
            <a:ext cx="9439564" cy="3970318"/>
          </a:xfrm>
          <a:prstGeom prst="rect">
            <a:avLst/>
          </a:prstGeom>
          <a:noFill/>
        </p:spPr>
        <p:txBody>
          <a:bodyPr wrap="square" rtlCol="0">
            <a:spAutoFit/>
          </a:bodyPr>
          <a:lstStyle/>
          <a:p>
            <a:r>
              <a:rPr lang="en-US" b="1" dirty="0"/>
              <a:t>Recommendations: </a:t>
            </a:r>
          </a:p>
          <a:p>
            <a:endParaRPr lang="en-US" b="1" dirty="0"/>
          </a:p>
          <a:p>
            <a:pPr marL="342900" indent="-342900">
              <a:buAutoNum type="arabicPeriod"/>
            </a:pPr>
            <a:r>
              <a:rPr lang="en-US" b="1" dirty="0"/>
              <a:t>Feature Expansion</a:t>
            </a:r>
            <a:r>
              <a:rPr lang="en-US" dirty="0"/>
              <a:t>: Include additional data, such as regional economic indicators or customer demographics, to improve predictive power.</a:t>
            </a:r>
            <a:endParaRPr lang="en-US" b="1" dirty="0"/>
          </a:p>
          <a:p>
            <a:pPr marL="342900" indent="-342900">
              <a:buAutoNum type="arabicPeriod"/>
            </a:pPr>
            <a:r>
              <a:rPr lang="en-US" b="1" dirty="0"/>
              <a:t>Dynamic Updates</a:t>
            </a:r>
            <a:r>
              <a:rPr lang="en-US" dirty="0"/>
              <a:t>: Regularly update the model with new data to adapt to recent trends and seasonality.</a:t>
            </a:r>
            <a:endParaRPr lang="en-US" b="1" dirty="0"/>
          </a:p>
          <a:p>
            <a:pPr marL="342900" indent="-342900">
              <a:buAutoNum type="arabicPeriod"/>
            </a:pPr>
            <a:r>
              <a:rPr lang="en-US" b="1" dirty="0"/>
              <a:t>Event Impact</a:t>
            </a:r>
            <a:r>
              <a:rPr lang="en-US" dirty="0"/>
              <a:t>: Integrate data on special events or holidays to better capture sales spikes or drops.</a:t>
            </a:r>
            <a:endParaRPr lang="en-US" b="1" dirty="0"/>
          </a:p>
          <a:p>
            <a:pPr marL="342900" indent="-342900">
              <a:buAutoNum type="arabicPeriod"/>
            </a:pPr>
            <a:r>
              <a:rPr lang="en-US" b="1" dirty="0"/>
              <a:t>Hyperparameter Tuning</a:t>
            </a:r>
            <a:r>
              <a:rPr lang="en-US" dirty="0"/>
              <a:t>: Experiment with tuning to reduce overfitting and improve generalizability.</a:t>
            </a:r>
          </a:p>
          <a:p>
            <a:pPr marL="342900" indent="-342900">
              <a:buAutoNum type="arabicPeriod"/>
            </a:pPr>
            <a:r>
              <a:rPr lang="en-US" b="1" dirty="0"/>
              <a:t>Longer Sequences</a:t>
            </a:r>
            <a:r>
              <a:rPr lang="en-US" dirty="0"/>
              <a:t>: For LSTM, increase sequence length where feasible to capture longer-term trends.</a:t>
            </a:r>
          </a:p>
          <a:p>
            <a:pPr marL="342900" indent="-342900">
              <a:buAutoNum type="arabicPeriod"/>
            </a:pPr>
            <a:r>
              <a:rPr lang="en-US" b="1" dirty="0"/>
              <a:t>Extended Predictive Window</a:t>
            </a:r>
            <a:r>
              <a:rPr lang="en-US" dirty="0"/>
              <a:t>: Consider strategies like transfer learning to extend forecast accuracy beyond six weeks.</a:t>
            </a:r>
            <a:endParaRPr lang="en-US" b="1" dirty="0"/>
          </a:p>
        </p:txBody>
      </p:sp>
    </p:spTree>
    <p:extLst>
      <p:ext uri="{BB962C8B-B14F-4D97-AF65-F5344CB8AC3E}">
        <p14:creationId xmlns:p14="http://schemas.microsoft.com/office/powerpoint/2010/main" val="186003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9542" y="651900"/>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1559542" y="1315951"/>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1122743" y="1742173"/>
            <a:ext cx="10845479" cy="4801314"/>
          </a:xfrm>
          <a:prstGeom prst="rect">
            <a:avLst/>
          </a:prstGeom>
          <a:noFill/>
        </p:spPr>
        <p:txBody>
          <a:bodyPr wrap="square" rtlCol="0">
            <a:spAutoFit/>
          </a:bodyPr>
          <a:lstStyle/>
          <a:p>
            <a:r>
              <a:rPr lang="en-US" dirty="0"/>
              <a:t>Here's a step-by-step conclusion for the sales prediction project:</a:t>
            </a:r>
          </a:p>
          <a:p>
            <a:pPr marL="342900" indent="-342900">
              <a:buAutoNum type="arabicPeriod"/>
            </a:pPr>
            <a:r>
              <a:rPr lang="en-US" b="1" dirty="0"/>
              <a:t>Exploratory Analysis Insights</a:t>
            </a:r>
            <a:r>
              <a:rPr lang="en-US" dirty="0"/>
              <a:t>: The analysis highlighted key factors impacting sales, such as promotions, holidays, assortment types, and competitor proximity. These insights revealed patterns like the effect of promotions on customer behavior, weekend vs. weekday sales, and seasonal trends in purchasing, which are crucial for understanding customer dynamics.</a:t>
            </a:r>
          </a:p>
          <a:p>
            <a:r>
              <a:rPr lang="en-US" b="1" dirty="0"/>
              <a:t>2.</a:t>
            </a:r>
            <a:r>
              <a:rPr lang="en-US" dirty="0"/>
              <a:t> </a:t>
            </a:r>
            <a:r>
              <a:rPr lang="en-US" b="1" dirty="0"/>
              <a:t>Data Processing and Feature Engineering: </a:t>
            </a:r>
            <a:r>
              <a:rPr lang="en-US" dirty="0"/>
              <a:t>Through comprehensive preprocessing, the data was cleaned, missing values were handled, and relevant features were engineered. Extracting features from date columns (e.g., holidays, month periods) improved the model’s ability to capture sales patterns effectively.</a:t>
            </a:r>
          </a:p>
          <a:p>
            <a:r>
              <a:rPr lang="en-US" b="1" dirty="0"/>
              <a:t>3. Model Development</a:t>
            </a:r>
            <a:r>
              <a:rPr lang="en-US" dirty="0"/>
              <a:t>: A two-step modeling approach was used: first with tree-based models, particularly the Random Forest Regressor, for its interpretability and handling of complex data relationships. Then, an LSTM model was introduced to capture temporal dependencies in sales, offering insights into sales trends and seasonality.</a:t>
            </a:r>
          </a:p>
          <a:p>
            <a:r>
              <a:rPr lang="en-US" b="1" dirty="0"/>
              <a:t>4. Limitations</a:t>
            </a:r>
            <a:r>
              <a:rPr lang="en-US" dirty="0"/>
              <a:t>: The model has some limitations, such as potential overfitting, lack of real-time adaptability to unexpected events, and interpretability challenges with complex models like LSTM. Additionally, the absence of external data factors, like economic trends, limits predictive accuracy for outlier events.</a:t>
            </a:r>
          </a:p>
        </p:txBody>
      </p:sp>
    </p:spTree>
    <p:extLst>
      <p:ext uri="{BB962C8B-B14F-4D97-AF65-F5344CB8AC3E}">
        <p14:creationId xmlns:p14="http://schemas.microsoft.com/office/powerpoint/2010/main" val="3844369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2663" y="289679"/>
            <a:ext cx="10377812" cy="4247317"/>
          </a:xfrm>
          <a:prstGeom prst="rect">
            <a:avLst/>
          </a:prstGeom>
          <a:noFill/>
        </p:spPr>
        <p:txBody>
          <a:bodyPr wrap="square" rtlCol="0">
            <a:spAutoFit/>
          </a:bodyPr>
          <a:lstStyle/>
          <a:p>
            <a:r>
              <a:rPr lang="en-US" b="1" dirty="0"/>
              <a:t>5. </a:t>
            </a:r>
            <a:r>
              <a:rPr lang="en-US" b="1" dirty="0" err="1"/>
              <a:t>Recommendations</a:t>
            </a:r>
            <a:r>
              <a:rPr lang="en-US" dirty="0" err="1"/>
              <a:t>:To</a:t>
            </a:r>
            <a:r>
              <a:rPr lang="en-US" dirty="0"/>
              <a:t> enhance accuracy and robustness, incorporating new features (e.g., customer demographics or regional economic indicators), frequent model updates, and improved interpretability methods are recommended. Regular error monitoring would further support model adjustments based on recent sales patterns.</a:t>
            </a:r>
          </a:p>
          <a:p>
            <a:r>
              <a:rPr lang="en-US" b="1" dirty="0"/>
              <a:t>6.</a:t>
            </a:r>
            <a:r>
              <a:rPr lang="en-US" dirty="0"/>
              <a:t> </a:t>
            </a:r>
            <a:r>
              <a:rPr lang="en-US" b="1" dirty="0"/>
              <a:t>Business Impact: </a:t>
            </a:r>
            <a:r>
              <a:rPr lang="en-US" dirty="0"/>
              <a:t>This project offers a strong foundation for data-driven decision-making. By accurately predicting sales, the model can support better inventory planning, resource allocation, and promotion timing, helping the company respond more effectively to demand fluctuations.</a:t>
            </a:r>
          </a:p>
          <a:p>
            <a:r>
              <a:rPr lang="en-US" b="1" dirty="0"/>
              <a:t>7. Future Directions</a:t>
            </a:r>
            <a:r>
              <a:rPr lang="en-US" dirty="0"/>
              <a:t>: </a:t>
            </a:r>
            <a:r>
              <a:rPr lang="en-US" dirty="0" err="1"/>
              <a:t>xtending</a:t>
            </a:r>
            <a:r>
              <a:rPr lang="en-US" dirty="0"/>
              <a:t> the predictive window, refining time-based features, and exploring advanced modeling techniques will allow for a broader range of applications and further strengthen sales forecasting capabilities.</a:t>
            </a:r>
          </a:p>
          <a:p>
            <a:r>
              <a:rPr lang="en-US" b="1" dirty="0"/>
              <a:t>8. Final Remarks</a:t>
            </a:r>
            <a:r>
              <a:rPr lang="en-US" dirty="0"/>
              <a:t>: In summary, this project demonstrates the practical application of machine learning in sales forecasting. </a:t>
            </a:r>
            <a:r>
              <a:rPr lang="en-US"/>
              <a:t>The insights and predictions gained from the model have the potential to enhance the company’s operational efficiency, optimize resources, and improve customer satisfaction through timely and informed decision-making.</a:t>
            </a:r>
            <a:endParaRPr lang="en-US" dirty="0"/>
          </a:p>
        </p:txBody>
      </p:sp>
    </p:spTree>
    <p:extLst>
      <p:ext uri="{BB962C8B-B14F-4D97-AF65-F5344CB8AC3E}">
        <p14:creationId xmlns:p14="http://schemas.microsoft.com/office/powerpoint/2010/main" val="394177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717" y="1126930"/>
            <a:ext cx="11771585" cy="5632311"/>
          </a:xfrm>
          <a:prstGeom prst="rect">
            <a:avLst/>
          </a:prstGeom>
          <a:noFill/>
        </p:spPr>
        <p:txBody>
          <a:bodyPr wrap="square" rtlCol="0">
            <a:spAutoFit/>
          </a:bodyPr>
          <a:lstStyle/>
          <a:p>
            <a:r>
              <a:rPr lang="en-US" b="1" dirty="0"/>
              <a:t>5. Competition Analysis</a:t>
            </a:r>
            <a:r>
              <a:rPr lang="en-US" dirty="0"/>
              <a:t>: Assess the effect of competitor presence, including the distance to competitors and timing of competitor openings, on store sales, with a focus on stores located in city centers or near new competitors.</a:t>
            </a:r>
          </a:p>
          <a:p>
            <a:endParaRPr lang="en-US" dirty="0"/>
          </a:p>
          <a:p>
            <a:r>
              <a:rPr lang="en-US" b="1" dirty="0"/>
              <a:t>6. Seasonal Sales Trends</a:t>
            </a:r>
            <a:r>
              <a:rPr lang="en-US" dirty="0"/>
              <a:t>: Identify and model seasonal purchasing behaviors, such as increased sales during Christmas and Easter, to help stores plan for demand fluctuations.</a:t>
            </a:r>
          </a:p>
          <a:p>
            <a:endParaRPr lang="en-US" dirty="0"/>
          </a:p>
          <a:p>
            <a:r>
              <a:rPr lang="en-US" b="1" dirty="0"/>
              <a:t>7. Assortment and Store Type Evaluation</a:t>
            </a:r>
            <a:r>
              <a:rPr lang="en-US" dirty="0"/>
              <a:t>: Examine how different store assortments (product variety) and store types (e.g., large vs. small stores) influence sales performance, to recommend store-specific inventory strategies.</a:t>
            </a:r>
          </a:p>
          <a:p>
            <a:endParaRPr lang="en-US" dirty="0"/>
          </a:p>
          <a:p>
            <a:r>
              <a:rPr lang="en-US" b="1" dirty="0"/>
              <a:t>8. Prediction Deployment</a:t>
            </a:r>
            <a:r>
              <a:rPr lang="en-US" dirty="0"/>
              <a:t>: Design a user-friendly interface (e.g., Flask or </a:t>
            </a:r>
            <a:r>
              <a:rPr lang="en-US" dirty="0" err="1"/>
              <a:t>Streamlit</a:t>
            </a:r>
            <a:r>
              <a:rPr lang="en-US" dirty="0"/>
              <a:t> app) for deploying the trained model, enabling store managers to input relevant parameters and receive accurate sales forecasts.</a:t>
            </a:r>
          </a:p>
          <a:p>
            <a:endParaRPr lang="en-US" dirty="0"/>
          </a:p>
          <a:p>
            <a:r>
              <a:rPr lang="en-US" b="1" dirty="0"/>
              <a:t>9. Outlier and Anomaly Detection</a:t>
            </a:r>
            <a:r>
              <a:rPr lang="en-US" dirty="0"/>
              <a:t>: Clean the dataset by detecting and handling outliers and anomalies in sales data, ensuring that predictions are based on realistic trends.</a:t>
            </a:r>
          </a:p>
          <a:p>
            <a:endParaRPr lang="en-US" dirty="0"/>
          </a:p>
          <a:p>
            <a:r>
              <a:rPr lang="en-US" b="1" dirty="0"/>
              <a:t>10. Model Optimization</a:t>
            </a:r>
            <a:r>
              <a:rPr lang="en-US" dirty="0"/>
              <a:t>: Fine-tune the prediction model using cross-validation and hyperparameter tuning to maximize accuracy, ensuring the model performs well on unseen test data.</a:t>
            </a:r>
          </a:p>
        </p:txBody>
      </p:sp>
    </p:spTree>
    <p:extLst>
      <p:ext uri="{BB962C8B-B14F-4D97-AF65-F5344CB8AC3E}">
        <p14:creationId xmlns:p14="http://schemas.microsoft.com/office/powerpoint/2010/main" val="138872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1847273" y="1877789"/>
            <a:ext cx="2964873" cy="369332"/>
          </a:xfrm>
          <a:prstGeom prst="rect">
            <a:avLst/>
          </a:prstGeom>
          <a:noFill/>
        </p:spPr>
        <p:txBody>
          <a:bodyPr wrap="square" rtlCol="0">
            <a:spAutoFit/>
          </a:bodyPr>
          <a:lstStyle/>
          <a:p>
            <a:r>
              <a:rPr lang="en-IN" dirty="0">
                <a:latin typeface="Arial Black" panose="020B0A04020102020204" pitchFamily="34" charset="0"/>
              </a:rPr>
              <a:t>(</a:t>
            </a:r>
            <a:r>
              <a:rPr lang="en-IN" dirty="0" err="1">
                <a:latin typeface="Arial Black" panose="020B0A04020102020204" pitchFamily="34" charset="0"/>
              </a:rPr>
              <a:t>i</a:t>
            </a:r>
            <a:r>
              <a:rPr lang="en-IN" dirty="0">
                <a:latin typeface="Arial Black" panose="020B0A04020102020204" pitchFamily="34" charset="0"/>
              </a:rPr>
              <a:t>).  Loading the Data:</a:t>
            </a:r>
          </a:p>
        </p:txBody>
      </p:sp>
      <p:sp>
        <p:nvSpPr>
          <p:cNvPr id="7" name="TextBox 6"/>
          <p:cNvSpPr txBox="1"/>
          <p:nvPr/>
        </p:nvSpPr>
        <p:spPr>
          <a:xfrm>
            <a:off x="588581" y="2339454"/>
            <a:ext cx="11476978" cy="1200329"/>
          </a:xfrm>
          <a:prstGeom prst="rect">
            <a:avLst/>
          </a:prstGeom>
          <a:noFill/>
        </p:spPr>
        <p:txBody>
          <a:bodyPr wrap="square" rtlCol="0">
            <a:spAutoFit/>
          </a:bodyPr>
          <a:lstStyle/>
          <a:p>
            <a:r>
              <a:rPr lang="en-US" dirty="0"/>
              <a:t>The first step in this project is to load the various datasets, which include the training data, test data, store information, and sample submission data. These datasets are stored in CSV format and are loaded into Python using the pandas library. The datasets are then stored as </a:t>
            </a:r>
            <a:r>
              <a:rPr lang="en-US" dirty="0" err="1"/>
              <a:t>DataFrames</a:t>
            </a:r>
            <a:r>
              <a:rPr lang="en-US" dirty="0"/>
              <a:t> for further analysis.</a:t>
            </a:r>
            <a:endParaRPr lang="en-IN" dirty="0"/>
          </a:p>
        </p:txBody>
      </p:sp>
      <p:pic>
        <p:nvPicPr>
          <p:cNvPr id="10" name="Picture 9">
            <a:extLst>
              <a:ext uri="{FF2B5EF4-FFF2-40B4-BE49-F238E27FC236}">
                <a16:creationId xmlns:a16="http://schemas.microsoft.com/office/drawing/2014/main" id="{FC7340B3-E988-4F8F-865B-00CDB50830DC}"/>
              </a:ext>
            </a:extLst>
          </p:cNvPr>
          <p:cNvPicPr>
            <a:picLocks noChangeAspect="1"/>
          </p:cNvPicPr>
          <p:nvPr/>
        </p:nvPicPr>
        <p:blipFill>
          <a:blip r:embed="rId2"/>
          <a:stretch>
            <a:fillRect/>
          </a:stretch>
        </p:blipFill>
        <p:spPr>
          <a:xfrm>
            <a:off x="588581" y="3539783"/>
            <a:ext cx="10131971" cy="2839996"/>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7" y="60078"/>
            <a:ext cx="4119418" cy="461665"/>
          </a:xfrm>
          <a:prstGeom prst="rect">
            <a:avLst/>
          </a:prstGeom>
          <a:noFill/>
        </p:spPr>
        <p:txBody>
          <a:bodyPr wrap="square" rtlCol="0">
            <a:spAutoFit/>
          </a:bodyPr>
          <a:lstStyle/>
          <a:p>
            <a:r>
              <a:rPr lang="en-IN" sz="2400" dirty="0">
                <a:latin typeface="Arial Black" panose="020B0A04020102020204" pitchFamily="34" charset="0"/>
              </a:rPr>
              <a:t>(ii).</a:t>
            </a:r>
            <a:r>
              <a:rPr lang="en-IN" dirty="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452387" y="521743"/>
            <a:ext cx="10123248" cy="923330"/>
          </a:xfrm>
          <a:prstGeom prst="rect">
            <a:avLst/>
          </a:prstGeom>
          <a:noFill/>
        </p:spPr>
        <p:txBody>
          <a:bodyPr wrap="square" rtlCol="0">
            <a:spAutoFit/>
          </a:bodyPr>
          <a:lstStyle/>
          <a:p>
            <a:r>
              <a:rPr lang="en-US" dirty="0"/>
              <a:t>Before performing any analysis or modeling, it is essential to clean the datasets to ensure that they are free from inconsistencies, missing values, and duplicates. This process improves the accuracy and reliability of the subsequent analysis and predictions.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a:latin typeface="Arial Black" panose="020B0A04020102020204" pitchFamily="34" charset="0"/>
              </a:rPr>
              <a:t>(a).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923330"/>
          </a:xfrm>
          <a:prstGeom prst="rect">
            <a:avLst/>
          </a:prstGeom>
          <a:noFill/>
        </p:spPr>
        <p:txBody>
          <a:bodyPr wrap="square" rtlCol="0">
            <a:spAutoFit/>
          </a:bodyPr>
          <a:lstStyle/>
          <a:p>
            <a:r>
              <a:rPr lang="en-US" dirty="0"/>
              <a:t>The datasets contain several missing values, particularly in the </a:t>
            </a:r>
            <a:r>
              <a:rPr lang="en-US" b="1" dirty="0" err="1"/>
              <a:t>store_data</a:t>
            </a:r>
            <a:r>
              <a:rPr lang="en-US" dirty="0"/>
              <a:t>, where details like </a:t>
            </a:r>
            <a:r>
              <a:rPr lang="en-US" dirty="0" err="1"/>
              <a:t>CompetitionDistance</a:t>
            </a:r>
            <a:r>
              <a:rPr lang="en-US" dirty="0"/>
              <a:t>, </a:t>
            </a:r>
            <a:r>
              <a:rPr lang="en-US" dirty="0" err="1"/>
              <a:t>CompetitionOpenSinceYear</a:t>
            </a:r>
            <a:r>
              <a:rPr lang="en-US" dirty="0"/>
              <a:t>, Promo2SinceYear may be incomplete for some stores. Missing values are handled by applying appropriate imputation techniques:</a:t>
            </a:r>
          </a:p>
        </p:txBody>
      </p:sp>
      <p:pic>
        <p:nvPicPr>
          <p:cNvPr id="9" name="Picture 8">
            <a:extLst>
              <a:ext uri="{FF2B5EF4-FFF2-40B4-BE49-F238E27FC236}">
                <a16:creationId xmlns:a16="http://schemas.microsoft.com/office/drawing/2014/main" id="{2135001C-ABDD-45BE-A55F-43CE07F1F01B}"/>
              </a:ext>
            </a:extLst>
          </p:cNvPr>
          <p:cNvPicPr>
            <a:picLocks noChangeAspect="1"/>
          </p:cNvPicPr>
          <p:nvPr/>
        </p:nvPicPr>
        <p:blipFill>
          <a:blip r:embed="rId2"/>
          <a:stretch>
            <a:fillRect/>
          </a:stretch>
        </p:blipFill>
        <p:spPr>
          <a:xfrm>
            <a:off x="452387" y="3230358"/>
            <a:ext cx="10834448" cy="3627641"/>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 </a:t>
            </a:r>
          </a:p>
        </p:txBody>
      </p:sp>
      <p:sp>
        <p:nvSpPr>
          <p:cNvPr id="3" name="TextBox 2"/>
          <p:cNvSpPr txBox="1"/>
          <p:nvPr/>
        </p:nvSpPr>
        <p:spPr>
          <a:xfrm>
            <a:off x="2586182" y="1394691"/>
            <a:ext cx="9199418" cy="1200329"/>
          </a:xfrm>
          <a:prstGeom prst="rect">
            <a:avLst/>
          </a:prstGeom>
          <a:noFill/>
        </p:spPr>
        <p:txBody>
          <a:bodyPr wrap="square" rtlCol="0">
            <a:spAutoFit/>
          </a:bodyPr>
          <a:lstStyle/>
          <a:p>
            <a:r>
              <a:rPr lang="en-US" dirty="0"/>
              <a:t>Duplicate entries, if present, can introduce bias into the model and negatively impact its performance. To address this, we check for and remove any duplicate rows in the datasets.</a:t>
            </a:r>
          </a:p>
          <a:p>
            <a:endParaRPr lang="en-IN" dirty="0"/>
          </a:p>
        </p:txBody>
      </p:sp>
      <p:pic>
        <p:nvPicPr>
          <p:cNvPr id="6" name="Picture 5">
            <a:extLst>
              <a:ext uri="{FF2B5EF4-FFF2-40B4-BE49-F238E27FC236}">
                <a16:creationId xmlns:a16="http://schemas.microsoft.com/office/drawing/2014/main" id="{E031513C-69FF-4516-B496-CC5AECBF6456}"/>
              </a:ext>
            </a:extLst>
          </p:cNvPr>
          <p:cNvPicPr>
            <a:picLocks noChangeAspect="1"/>
          </p:cNvPicPr>
          <p:nvPr/>
        </p:nvPicPr>
        <p:blipFill>
          <a:blip r:embed="rId2"/>
          <a:stretch>
            <a:fillRect/>
          </a:stretch>
        </p:blipFill>
        <p:spPr>
          <a:xfrm>
            <a:off x="2586182" y="2595019"/>
            <a:ext cx="8891115" cy="3353835"/>
          </a:xfrm>
          <a:prstGeom prst="rect">
            <a:avLst/>
          </a:prstGeom>
        </p:spPr>
      </p:pic>
    </p:spTree>
    <p:extLst>
      <p:ext uri="{BB962C8B-B14F-4D97-AF65-F5344CB8AC3E}">
        <p14:creationId xmlns:p14="http://schemas.microsoft.com/office/powerpoint/2010/main" val="400723580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2327</TotalTime>
  <Words>3746</Words>
  <Application>Microsoft Office PowerPoint</Application>
  <PresentationFormat>Widescreen</PresentationFormat>
  <Paragraphs>166</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Algerian</vt:lpstr>
      <vt:lpstr>Arial</vt:lpstr>
      <vt:lpstr>Arial Black</vt:lpstr>
      <vt:lpstr>Century Gothic</vt:lpstr>
      <vt:lpstr>system-ui</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zubair khan</cp:lastModifiedBy>
  <cp:revision>80</cp:revision>
  <dcterms:created xsi:type="dcterms:W3CDTF">2024-02-14T06:38:32Z</dcterms:created>
  <dcterms:modified xsi:type="dcterms:W3CDTF">2024-10-26T11:43:40Z</dcterms:modified>
</cp:coreProperties>
</file>